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4"/>
  </p:notesMasterIdLst>
  <p:sldIdLst>
    <p:sldId id="256" r:id="rId2"/>
    <p:sldId id="412" r:id="rId3"/>
    <p:sldId id="337" r:id="rId4"/>
    <p:sldId id="408" r:id="rId5"/>
    <p:sldId id="769" r:id="rId6"/>
    <p:sldId id="780" r:id="rId7"/>
    <p:sldId id="418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82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801" r:id="rId58"/>
    <p:sldId id="755" r:id="rId59"/>
    <p:sldId id="749" r:id="rId60"/>
    <p:sldId id="505" r:id="rId61"/>
    <p:sldId id="338" r:id="rId62"/>
    <p:sldId id="502" r:id="rId63"/>
    <p:sldId id="503" r:id="rId64"/>
    <p:sldId id="434" r:id="rId65"/>
    <p:sldId id="286" r:id="rId66"/>
    <p:sldId id="287" r:id="rId67"/>
    <p:sldId id="581" r:id="rId68"/>
    <p:sldId id="722" r:id="rId69"/>
    <p:sldId id="720" r:id="rId70"/>
    <p:sldId id="504" r:id="rId71"/>
    <p:sldId id="721" r:id="rId72"/>
    <p:sldId id="718" r:id="rId73"/>
    <p:sldId id="582" r:id="rId74"/>
    <p:sldId id="292" r:id="rId75"/>
    <p:sldId id="724" r:id="rId76"/>
    <p:sldId id="583" r:id="rId77"/>
    <p:sldId id="367" r:id="rId78"/>
    <p:sldId id="584" r:id="rId79"/>
    <p:sldId id="725" r:id="rId80"/>
    <p:sldId id="758" r:id="rId81"/>
    <p:sldId id="532" r:id="rId82"/>
    <p:sldId id="697" r:id="rId83"/>
    <p:sldId id="534" r:id="rId84"/>
    <p:sldId id="698" r:id="rId85"/>
    <p:sldId id="618" r:id="rId86"/>
    <p:sldId id="699" r:id="rId87"/>
    <p:sldId id="696" r:id="rId88"/>
    <p:sldId id="535" r:id="rId89"/>
    <p:sldId id="700" r:id="rId90"/>
    <p:sldId id="701" r:id="rId91"/>
    <p:sldId id="619" r:id="rId92"/>
    <p:sldId id="403" r:id="rId93"/>
    <p:sldId id="511" r:id="rId94"/>
    <p:sldId id="512" r:id="rId95"/>
    <p:sldId id="520" r:id="rId96"/>
    <p:sldId id="513" r:id="rId97"/>
    <p:sldId id="514" r:id="rId98"/>
    <p:sldId id="352" r:id="rId99"/>
    <p:sldId id="515" r:id="rId100"/>
    <p:sldId id="516" r:id="rId101"/>
    <p:sldId id="517" r:id="rId102"/>
    <p:sldId id="518" r:id="rId103"/>
    <p:sldId id="357" r:id="rId104"/>
    <p:sldId id="519" r:id="rId105"/>
    <p:sldId id="359" r:id="rId106"/>
    <p:sldId id="361" r:id="rId107"/>
    <p:sldId id="530" r:id="rId108"/>
    <p:sldId id="768" r:id="rId109"/>
    <p:sldId id="738" r:id="rId110"/>
    <p:sldId id="789" r:id="rId111"/>
    <p:sldId id="733" r:id="rId112"/>
    <p:sldId id="742" r:id="rId113"/>
    <p:sldId id="741" r:id="rId114"/>
    <p:sldId id="739" r:id="rId115"/>
    <p:sldId id="744" r:id="rId116"/>
    <p:sldId id="736" r:id="rId117"/>
    <p:sldId id="745" r:id="rId118"/>
    <p:sldId id="784" r:id="rId119"/>
    <p:sldId id="770" r:id="rId120"/>
    <p:sldId id="771" r:id="rId121"/>
    <p:sldId id="790" r:id="rId122"/>
    <p:sldId id="772" r:id="rId123"/>
    <p:sldId id="774" r:id="rId124"/>
    <p:sldId id="791" r:id="rId125"/>
    <p:sldId id="773" r:id="rId126"/>
    <p:sldId id="775" r:id="rId127"/>
    <p:sldId id="793" r:id="rId128"/>
    <p:sldId id="792" r:id="rId129"/>
    <p:sldId id="783" r:id="rId130"/>
    <p:sldId id="750" r:id="rId131"/>
    <p:sldId id="620" r:id="rId132"/>
    <p:sldId id="621" r:id="rId133"/>
    <p:sldId id="760" r:id="rId134"/>
    <p:sldId id="536" r:id="rId135"/>
    <p:sldId id="702" r:id="rId136"/>
    <p:sldId id="726" r:id="rId137"/>
    <p:sldId id="704" r:id="rId138"/>
    <p:sldId id="622" r:id="rId139"/>
    <p:sldId id="705" r:id="rId140"/>
    <p:sldId id="706" r:id="rId141"/>
    <p:sldId id="707" r:id="rId142"/>
    <p:sldId id="708" r:id="rId143"/>
    <p:sldId id="372" r:id="rId144"/>
    <p:sldId id="624" r:id="rId145"/>
    <p:sldId id="709" r:id="rId146"/>
    <p:sldId id="710" r:id="rId147"/>
    <p:sldId id="711" r:id="rId148"/>
    <p:sldId id="761" r:id="rId149"/>
    <p:sldId id="625" r:id="rId150"/>
    <p:sldId id="540" r:id="rId151"/>
    <p:sldId id="712" r:id="rId152"/>
    <p:sldId id="541" r:id="rId153"/>
    <p:sldId id="626" r:id="rId154"/>
    <p:sldId id="802" r:id="rId155"/>
    <p:sldId id="395" r:id="rId156"/>
    <p:sldId id="390" r:id="rId157"/>
    <p:sldId id="393" r:id="rId158"/>
    <p:sldId id="713" r:id="rId159"/>
    <p:sldId id="714" r:id="rId160"/>
    <p:sldId id="715" r:id="rId161"/>
    <p:sldId id="727" r:id="rId162"/>
    <p:sldId id="538" r:id="rId163"/>
    <p:sldId id="396" r:id="rId164"/>
    <p:sldId id="786" r:id="rId165"/>
    <p:sldId id="776" r:id="rId166"/>
    <p:sldId id="777" r:id="rId167"/>
    <p:sldId id="803" r:id="rId168"/>
    <p:sldId id="795" r:id="rId169"/>
    <p:sldId id="796" r:id="rId170"/>
    <p:sldId id="797" r:id="rId171"/>
    <p:sldId id="628" r:id="rId172"/>
    <p:sldId id="729" r:id="rId173"/>
    <p:sldId id="728" r:id="rId174"/>
    <p:sldId id="787" r:id="rId175"/>
    <p:sldId id="629" r:id="rId176"/>
    <p:sldId id="779" r:id="rId177"/>
    <p:sldId id="798" r:id="rId178"/>
    <p:sldId id="800" r:id="rId179"/>
    <p:sldId id="799" r:id="rId180"/>
    <p:sldId id="778" r:id="rId181"/>
    <p:sldId id="323" r:id="rId182"/>
    <p:sldId id="329" r:id="rId183"/>
    <p:sldId id="639" r:id="rId184"/>
    <p:sldId id="371" r:id="rId185"/>
    <p:sldId id="640" r:id="rId186"/>
    <p:sldId id="641" r:id="rId187"/>
    <p:sldId id="377" r:id="rId188"/>
    <p:sldId id="642" r:id="rId189"/>
    <p:sldId id="379" r:id="rId190"/>
    <p:sldId id="381" r:id="rId191"/>
    <p:sldId id="382" r:id="rId192"/>
    <p:sldId id="643" r:id="rId193"/>
    <p:sldId id="384" r:id="rId194"/>
    <p:sldId id="385" r:id="rId195"/>
    <p:sldId id="644" r:id="rId196"/>
    <p:sldId id="391" r:id="rId197"/>
    <p:sldId id="392" r:id="rId198"/>
    <p:sldId id="645" r:id="rId199"/>
    <p:sldId id="646" r:id="rId200"/>
    <p:sldId id="394" r:id="rId201"/>
    <p:sldId id="647" r:id="rId202"/>
    <p:sldId id="398" r:id="rId203"/>
    <p:sldId id="400" r:id="rId204"/>
    <p:sldId id="413" r:id="rId205"/>
    <p:sldId id="648" r:id="rId206"/>
    <p:sldId id="328" r:id="rId207"/>
    <p:sldId id="404" r:id="rId208"/>
    <p:sldId id="649" r:id="rId209"/>
    <p:sldId id="785" r:id="rId210"/>
    <p:sldId id="766" r:id="rId211"/>
    <p:sldId id="732" r:id="rId212"/>
    <p:sldId id="258" r:id="rId213"/>
    <p:sldId id="580" r:id="rId214"/>
    <p:sldId id="443" r:id="rId215"/>
    <p:sldId id="431" r:id="rId216"/>
    <p:sldId id="484" r:id="rId217"/>
    <p:sldId id="466" r:id="rId218"/>
    <p:sldId id="430" r:id="rId219"/>
    <p:sldId id="432" r:id="rId220"/>
    <p:sldId id="426" r:id="rId221"/>
    <p:sldId id="425" r:id="rId222"/>
    <p:sldId id="557" r:id="rId2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780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82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  <p14:sldId id="801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89"/>
            <p14:sldId id="733"/>
            <p14:sldId id="742"/>
            <p14:sldId id="741"/>
            <p14:sldId id="739"/>
            <p14:sldId id="744"/>
            <p14:sldId id="736"/>
            <p14:sldId id="745"/>
            <p14:sldId id="784"/>
          </p14:sldIdLst>
        </p14:section>
        <p14:section name="AI Slop" id="{326A606E-9C3E-554C-979E-1D0FCCC21570}">
          <p14:sldIdLst>
            <p14:sldId id="770"/>
            <p14:sldId id="771"/>
            <p14:sldId id="790"/>
            <p14:sldId id="772"/>
            <p14:sldId id="774"/>
            <p14:sldId id="791"/>
            <p14:sldId id="773"/>
            <p14:sldId id="775"/>
            <p14:sldId id="793"/>
            <p14:sldId id="792"/>
          </p14:sldIdLst>
        </p14:section>
        <p14:section name="Black Box AI" id="{F6A43E92-01C3-7649-AA60-AD42F58BAB20}">
          <p14:sldIdLst>
            <p14:sldId id="783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Context Markers" id="{105C72ED-A2F1-C448-89D6-01536DB0D5D3}">
          <p14:sldIdLst>
            <p14:sldId id="625"/>
            <p14:sldId id="540"/>
            <p14:sldId id="712"/>
            <p14:sldId id="541"/>
            <p14:sldId id="626"/>
            <p14:sldId id="802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  <p14:sldId id="786"/>
          </p14:sldIdLst>
        </p14:section>
        <p14:section name="Cast Wide" id="{3A40020F-4B80-6445-803A-6E4A1DA58B1F}">
          <p14:sldIdLst>
            <p14:sldId id="776"/>
            <p14:sldId id="777"/>
            <p14:sldId id="803"/>
            <p14:sldId id="795"/>
            <p14:sldId id="796"/>
            <p14:sldId id="79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87"/>
          </p14:sldIdLst>
        </p14:section>
        <p14:section name="Polyglot Ai" id="{4F7E4D21-C62C-1B47-8555-CA6286C4F8FF}">
          <p14:sldIdLst>
            <p14:sldId id="629"/>
            <p14:sldId id="779"/>
            <p14:sldId id="798"/>
            <p14:sldId id="800"/>
            <p14:sldId id="799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85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461"/>
    <p:restoredTop sz="92815"/>
  </p:normalViewPr>
  <p:slideViewPr>
    <p:cSldViewPr snapToGrid="0">
      <p:cViewPr varScale="1">
        <p:scale>
          <a:sx n="182" d="100"/>
          <a:sy n="182" d="100"/>
        </p:scale>
        <p:origin x="2088" y="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microsoft.com/office/2018/10/relationships/authors" Target="author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D77B-A3B0-D061-9328-6BB7C159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625E-969C-0A3A-9DD7-C8E5CBBE2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77230-0A5F-B3FE-EEBC-99DBD9AB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210C3-AE9E-2E20-BB86-9E84C37F4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E10F1-3D02-6979-ADA6-067CD2EB8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509DE-CBF6-12D5-01E6-B47C30B5F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2CBB6-0BDB-D72B-7F2E-7DF2F20F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A9299-CE11-F7BF-898C-029ECA903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20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9D13-0E9D-95C3-19ED-F2AC06CB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60471-43EA-C1A3-D47D-F106E8C1E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60238-58F8-4864-F960-59150892F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0B005-77D8-DC81-BE95-9F28F2F0C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122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A184-4A8C-4680-3B3A-C21BCEF6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FE8B3-D0C9-0513-1B15-C9DD5C396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64AF8-1A86-6DF4-5FD6-929931EB9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11DB-07B4-E6CB-771F-6FFF62E7E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80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B5B2-3FEC-42C6-041E-EDD441AF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27B8C-CA58-BFCB-1967-DE5E0A8D5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CDC50-75BB-929B-4E1E-58148F208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305A-4434-249A-D171-34E92FD24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6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9C3D-A6CE-522B-4AC8-C6DF4BBF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F4B0F-4EC4-7099-AD48-2397DE2FA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10338-A2F3-DD05-6AAB-E12275433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9A91-1E2A-F4AC-042D-B38566D59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6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C66CA-B900-C202-9C28-62850505C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020A4-E2BB-449E-8492-D4980139B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6DADA5-977C-C021-1A42-D575ED55B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4E570-B463-3D71-70E0-FAD379A11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726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7FFAA-E90E-EF9F-DC2F-89F75D6EC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F42BC-811A-5F2B-6A27-A190027A6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74A5A-F895-71A3-A817-A9FC3581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396E2-2205-5823-F8E0-B1B94AC17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38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20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21.png"/><Relationship Id="rId9" Type="http://schemas.openxmlformats.org/officeDocument/2006/relationships/image" Target="../media/image123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3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sX0" fmla="*/ 0 w 7187977"/>
                <a:gd name="csY0" fmla="*/ 248043 h 1488229"/>
                <a:gd name="csX1" fmla="*/ 248043 w 7187977"/>
                <a:gd name="csY1" fmla="*/ 0 h 1488229"/>
                <a:gd name="csX2" fmla="*/ 1051070 w 7187977"/>
                <a:gd name="csY2" fmla="*/ 0 h 1488229"/>
                <a:gd name="csX3" fmla="*/ 1787178 w 7187977"/>
                <a:gd name="csY3" fmla="*/ 0 h 1488229"/>
                <a:gd name="csX4" fmla="*/ 2389448 w 7187977"/>
                <a:gd name="csY4" fmla="*/ 0 h 1488229"/>
                <a:gd name="csX5" fmla="*/ 2857880 w 7187977"/>
                <a:gd name="csY5" fmla="*/ 0 h 1488229"/>
                <a:gd name="csX6" fmla="*/ 3527070 w 7187977"/>
                <a:gd name="csY6" fmla="*/ 0 h 1488229"/>
                <a:gd name="csX7" fmla="*/ 4263178 w 7187977"/>
                <a:gd name="csY7" fmla="*/ 0 h 1488229"/>
                <a:gd name="csX8" fmla="*/ 4798529 w 7187977"/>
                <a:gd name="csY8" fmla="*/ 0 h 1488229"/>
                <a:gd name="csX9" fmla="*/ 5601556 w 7187977"/>
                <a:gd name="csY9" fmla="*/ 0 h 1488229"/>
                <a:gd name="csX10" fmla="*/ 6136907 w 7187977"/>
                <a:gd name="csY10" fmla="*/ 0 h 1488229"/>
                <a:gd name="csX11" fmla="*/ 6939934 w 7187977"/>
                <a:gd name="csY11" fmla="*/ 0 h 1488229"/>
                <a:gd name="csX12" fmla="*/ 7187977 w 7187977"/>
                <a:gd name="csY12" fmla="*/ 248043 h 1488229"/>
                <a:gd name="csX13" fmla="*/ 7187977 w 7187977"/>
                <a:gd name="csY13" fmla="*/ 714350 h 1488229"/>
                <a:gd name="csX14" fmla="*/ 7187977 w 7187977"/>
                <a:gd name="csY14" fmla="*/ 1240186 h 1488229"/>
                <a:gd name="csX15" fmla="*/ 6939934 w 7187977"/>
                <a:gd name="csY15" fmla="*/ 1488229 h 1488229"/>
                <a:gd name="csX16" fmla="*/ 6471502 w 7187977"/>
                <a:gd name="csY16" fmla="*/ 1488229 h 1488229"/>
                <a:gd name="csX17" fmla="*/ 5735394 w 7187977"/>
                <a:gd name="csY17" fmla="*/ 1488229 h 1488229"/>
                <a:gd name="csX18" fmla="*/ 5200042 w 7187977"/>
                <a:gd name="csY18" fmla="*/ 1488229 h 1488229"/>
                <a:gd name="csX19" fmla="*/ 4597772 w 7187977"/>
                <a:gd name="csY19" fmla="*/ 1488229 h 1488229"/>
                <a:gd name="csX20" fmla="*/ 3794745 w 7187977"/>
                <a:gd name="csY20" fmla="*/ 1488229 h 1488229"/>
                <a:gd name="csX21" fmla="*/ 3125556 w 7187977"/>
                <a:gd name="csY21" fmla="*/ 1488229 h 1488229"/>
                <a:gd name="csX22" fmla="*/ 2590205 w 7187977"/>
                <a:gd name="csY22" fmla="*/ 1488229 h 1488229"/>
                <a:gd name="csX23" fmla="*/ 2121772 w 7187977"/>
                <a:gd name="csY23" fmla="*/ 1488229 h 1488229"/>
                <a:gd name="csX24" fmla="*/ 1385664 w 7187977"/>
                <a:gd name="csY24" fmla="*/ 1488229 h 1488229"/>
                <a:gd name="csX25" fmla="*/ 248043 w 7187977"/>
                <a:gd name="csY25" fmla="*/ 1488229 h 1488229"/>
                <a:gd name="csX26" fmla="*/ 0 w 7187977"/>
                <a:gd name="csY26" fmla="*/ 1240186 h 1488229"/>
                <a:gd name="csX27" fmla="*/ 0 w 7187977"/>
                <a:gd name="csY27" fmla="*/ 763957 h 1488229"/>
                <a:gd name="csX28" fmla="*/ 0 w 7187977"/>
                <a:gd name="csY28" fmla="*/ 248043 h 14882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sX0" fmla="*/ 0 w 578893"/>
              <a:gd name="csY0" fmla="*/ 173607 h 528629"/>
              <a:gd name="csX1" fmla="*/ 289447 w 578893"/>
              <a:gd name="csY1" fmla="*/ 0 h 528629"/>
              <a:gd name="csX2" fmla="*/ 578893 w 578893"/>
              <a:gd name="csY2" fmla="*/ 173607 h 528629"/>
              <a:gd name="csX3" fmla="*/ 432728 w 578893"/>
              <a:gd name="csY3" fmla="*/ 173607 h 528629"/>
              <a:gd name="csX4" fmla="*/ 432728 w 578893"/>
              <a:gd name="csY4" fmla="*/ 355022 h 528629"/>
              <a:gd name="csX5" fmla="*/ 578893 w 578893"/>
              <a:gd name="csY5" fmla="*/ 355022 h 528629"/>
              <a:gd name="csX6" fmla="*/ 289447 w 578893"/>
              <a:gd name="csY6" fmla="*/ 528629 h 528629"/>
              <a:gd name="csX7" fmla="*/ 0 w 578893"/>
              <a:gd name="csY7" fmla="*/ 355022 h 528629"/>
              <a:gd name="csX8" fmla="*/ 146165 w 578893"/>
              <a:gd name="csY8" fmla="*/ 355022 h 528629"/>
              <a:gd name="csX9" fmla="*/ 146165 w 578893"/>
              <a:gd name="csY9" fmla="*/ 173607 h 528629"/>
              <a:gd name="csX10" fmla="*/ 0 w 578893"/>
              <a:gd name="csY10" fmla="*/ 173607 h 5286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E160-F5C3-DAA0-C531-5734CF225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D186AB-1215-E694-7E6B-7F62B250E5A4}"/>
              </a:ext>
            </a:extLst>
          </p:cNvPr>
          <p:cNvSpPr/>
          <p:nvPr/>
        </p:nvSpPr>
        <p:spPr>
          <a:xfrm>
            <a:off x="1208106" y="2318709"/>
            <a:ext cx="2526275" cy="812910"/>
          </a:xfrm>
          <a:custGeom>
            <a:avLst/>
            <a:gdLst>
              <a:gd name="csX0" fmla="*/ 0 w 2526275"/>
              <a:gd name="csY0" fmla="*/ 135488 h 812910"/>
              <a:gd name="csX1" fmla="*/ 135488 w 2526275"/>
              <a:gd name="csY1" fmla="*/ 0 h 812910"/>
              <a:gd name="csX2" fmla="*/ 2390787 w 2526275"/>
              <a:gd name="csY2" fmla="*/ 0 h 812910"/>
              <a:gd name="csX3" fmla="*/ 2526275 w 2526275"/>
              <a:gd name="csY3" fmla="*/ 135488 h 812910"/>
              <a:gd name="csX4" fmla="*/ 2526275 w 2526275"/>
              <a:gd name="csY4" fmla="*/ 677422 h 812910"/>
              <a:gd name="csX5" fmla="*/ 2390787 w 2526275"/>
              <a:gd name="csY5" fmla="*/ 812910 h 812910"/>
              <a:gd name="csX6" fmla="*/ 135488 w 2526275"/>
              <a:gd name="csY6" fmla="*/ 812910 h 812910"/>
              <a:gd name="csX7" fmla="*/ 0 w 2526275"/>
              <a:gd name="csY7" fmla="*/ 677422 h 812910"/>
              <a:gd name="csX8" fmla="*/ 0 w 2526275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1025425" y="-154073"/>
                  <a:pt x="1997446" y="54998"/>
                  <a:pt x="2390787" y="0"/>
                </a:cubicBezTo>
                <a:cubicBezTo>
                  <a:pt x="2458743" y="-3559"/>
                  <a:pt x="2518598" y="62910"/>
                  <a:pt x="2526275" y="135488"/>
                </a:cubicBezTo>
                <a:cubicBezTo>
                  <a:pt x="2512493" y="338793"/>
                  <a:pt x="2570755" y="481142"/>
                  <a:pt x="2526275" y="677422"/>
                </a:cubicBezTo>
                <a:cubicBezTo>
                  <a:pt x="2527146" y="751196"/>
                  <a:pt x="2471303" y="812747"/>
                  <a:pt x="2390787" y="812910"/>
                </a:cubicBezTo>
                <a:cubicBezTo>
                  <a:pt x="1517932" y="763268"/>
                  <a:pt x="640818" y="677390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agent training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7DEF9C-4283-70D4-1C54-E2ED9BB9BD5A}"/>
              </a:ext>
            </a:extLst>
          </p:cNvPr>
          <p:cNvSpPr/>
          <p:nvPr/>
        </p:nvSpPr>
        <p:spPr>
          <a:xfrm>
            <a:off x="7356458" y="2318709"/>
            <a:ext cx="2526275" cy="812910"/>
          </a:xfrm>
          <a:custGeom>
            <a:avLst/>
            <a:gdLst>
              <a:gd name="csX0" fmla="*/ 0 w 2526275"/>
              <a:gd name="csY0" fmla="*/ 44743 h 812910"/>
              <a:gd name="csX1" fmla="*/ 44743 w 2526275"/>
              <a:gd name="csY1" fmla="*/ 0 h 812910"/>
              <a:gd name="csX2" fmla="*/ 2481532 w 2526275"/>
              <a:gd name="csY2" fmla="*/ 0 h 812910"/>
              <a:gd name="csX3" fmla="*/ 2526275 w 2526275"/>
              <a:gd name="csY3" fmla="*/ 44743 h 812910"/>
              <a:gd name="csX4" fmla="*/ 2526275 w 2526275"/>
              <a:gd name="csY4" fmla="*/ 768167 h 812910"/>
              <a:gd name="csX5" fmla="*/ 2481532 w 2526275"/>
              <a:gd name="csY5" fmla="*/ 812910 h 812910"/>
              <a:gd name="csX6" fmla="*/ 44743 w 2526275"/>
              <a:gd name="csY6" fmla="*/ 812910 h 812910"/>
              <a:gd name="csX7" fmla="*/ 0 w 2526275"/>
              <a:gd name="csY7" fmla="*/ 768167 h 812910"/>
              <a:gd name="csX8" fmla="*/ 0 w 2526275"/>
              <a:gd name="csY8" fmla="*/ 44743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44743"/>
                </a:moveTo>
                <a:cubicBezTo>
                  <a:pt x="1292" y="21145"/>
                  <a:pt x="24355" y="1102"/>
                  <a:pt x="44743" y="0"/>
                </a:cubicBezTo>
                <a:cubicBezTo>
                  <a:pt x="642442" y="-154073"/>
                  <a:pt x="1490435" y="54998"/>
                  <a:pt x="2481532" y="0"/>
                </a:cubicBezTo>
                <a:cubicBezTo>
                  <a:pt x="2503122" y="-1616"/>
                  <a:pt x="2525535" y="20249"/>
                  <a:pt x="2526275" y="44743"/>
                </a:cubicBezTo>
                <a:cubicBezTo>
                  <a:pt x="2573261" y="133900"/>
                  <a:pt x="2591097" y="431848"/>
                  <a:pt x="2526275" y="768167"/>
                </a:cubicBezTo>
                <a:cubicBezTo>
                  <a:pt x="2528692" y="789953"/>
                  <a:pt x="2508391" y="812849"/>
                  <a:pt x="2481532" y="812910"/>
                </a:cubicBezTo>
                <a:cubicBezTo>
                  <a:pt x="1481617" y="763268"/>
                  <a:pt x="766554" y="677390"/>
                  <a:pt x="44743" y="812910"/>
                </a:cubicBezTo>
                <a:cubicBezTo>
                  <a:pt x="21732" y="816082"/>
                  <a:pt x="-755" y="792966"/>
                  <a:pt x="0" y="768167"/>
                </a:cubicBezTo>
                <a:cubicBezTo>
                  <a:pt x="62334" y="466172"/>
                  <a:pt x="-30550" y="232303"/>
                  <a:pt x="0" y="44743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>
                      <a:gd name="adj" fmla="val 550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getting distracted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8675F-8B27-6727-9A55-40849CD22F59}"/>
              </a:ext>
            </a:extLst>
          </p:cNvPr>
          <p:cNvSpPr txBox="1"/>
          <p:nvPr/>
        </p:nvSpPr>
        <p:spPr>
          <a:xfrm>
            <a:off x="3839086" y="1065952"/>
            <a:ext cx="391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Two types of stubornness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221FA-6ECB-1E7A-9301-95914BDC8CD8}"/>
              </a:ext>
            </a:extLst>
          </p:cNvPr>
          <p:cNvSpPr txBox="1"/>
          <p:nvPr/>
        </p:nvSpPr>
        <p:spPr>
          <a:xfrm>
            <a:off x="579391" y="4314720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9062F-D43C-39C6-C01A-66370BA1BE33}"/>
              </a:ext>
            </a:extLst>
          </p:cNvPr>
          <p:cNvSpPr txBox="1"/>
          <p:nvPr/>
        </p:nvSpPr>
        <p:spPr>
          <a:xfrm>
            <a:off x="387580" y="3434343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BE3B8-611C-DD91-7804-2DD58C87373F}"/>
              </a:ext>
            </a:extLst>
          </p:cNvPr>
          <p:cNvSpPr txBox="1"/>
          <p:nvPr/>
        </p:nvSpPr>
        <p:spPr>
          <a:xfrm>
            <a:off x="7289786" y="342900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Focus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FEA0C-3DAF-830C-582F-F8E0406EB023}"/>
              </a:ext>
            </a:extLst>
          </p:cNvPr>
          <p:cNvSpPr txBox="1"/>
          <p:nvPr/>
        </p:nvSpPr>
        <p:spPr>
          <a:xfrm>
            <a:off x="7289786" y="3831596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Remind it of what’s important</a:t>
            </a:r>
          </a:p>
        </p:txBody>
      </p:sp>
    </p:spTree>
    <p:extLst>
      <p:ext uri="{BB962C8B-B14F-4D97-AF65-F5344CB8AC3E}">
        <p14:creationId xmlns:p14="http://schemas.microsoft.com/office/powerpoint/2010/main" val="426972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9" grpId="0"/>
      <p:bldP spid="11" grpId="0"/>
      <p:bldP spid="1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sX0" fmla="*/ 0 w 4121108"/>
                <a:gd name="csY0" fmla="*/ 138886 h 833300"/>
                <a:gd name="csX1" fmla="*/ 138886 w 4121108"/>
                <a:gd name="csY1" fmla="*/ 0 h 833300"/>
                <a:gd name="csX2" fmla="*/ 856309 w 4121108"/>
                <a:gd name="csY2" fmla="*/ 0 h 833300"/>
                <a:gd name="csX3" fmla="*/ 1535298 w 4121108"/>
                <a:gd name="csY3" fmla="*/ 0 h 833300"/>
                <a:gd name="csX4" fmla="*/ 2137421 w 4121108"/>
                <a:gd name="csY4" fmla="*/ 0 h 833300"/>
                <a:gd name="csX5" fmla="*/ 2662677 w 4121108"/>
                <a:gd name="csY5" fmla="*/ 0 h 833300"/>
                <a:gd name="csX6" fmla="*/ 3303233 w 4121108"/>
                <a:gd name="csY6" fmla="*/ 0 h 833300"/>
                <a:gd name="csX7" fmla="*/ 3982222 w 4121108"/>
                <a:gd name="csY7" fmla="*/ 0 h 833300"/>
                <a:gd name="csX8" fmla="*/ 4121108 w 4121108"/>
                <a:gd name="csY8" fmla="*/ 138886 h 833300"/>
                <a:gd name="csX9" fmla="*/ 4121108 w 4121108"/>
                <a:gd name="csY9" fmla="*/ 694414 h 833300"/>
                <a:gd name="csX10" fmla="*/ 3982222 w 4121108"/>
                <a:gd name="csY10" fmla="*/ 833300 h 833300"/>
                <a:gd name="csX11" fmla="*/ 3264799 w 4121108"/>
                <a:gd name="csY11" fmla="*/ 833300 h 833300"/>
                <a:gd name="csX12" fmla="*/ 2701110 w 4121108"/>
                <a:gd name="csY12" fmla="*/ 833300 h 833300"/>
                <a:gd name="csX13" fmla="*/ 2022121 w 4121108"/>
                <a:gd name="csY13" fmla="*/ 833300 h 833300"/>
                <a:gd name="csX14" fmla="*/ 1304698 w 4121108"/>
                <a:gd name="csY14" fmla="*/ 833300 h 833300"/>
                <a:gd name="csX15" fmla="*/ 138886 w 4121108"/>
                <a:gd name="csY15" fmla="*/ 833300 h 833300"/>
                <a:gd name="csX16" fmla="*/ 0 w 4121108"/>
                <a:gd name="csY16" fmla="*/ 694414 h 833300"/>
                <a:gd name="csX17" fmla="*/ 0 w 4121108"/>
                <a:gd name="csY17" fmla="*/ 138886 h 8333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sX0" fmla="*/ 0 w 4627544"/>
              <a:gd name="csY0" fmla="*/ 163776 h 982634"/>
              <a:gd name="csX1" fmla="*/ 163776 w 4627544"/>
              <a:gd name="csY1" fmla="*/ 0 h 982634"/>
              <a:gd name="csX2" fmla="*/ 864060 w 4627544"/>
              <a:gd name="csY2" fmla="*/ 0 h 982634"/>
              <a:gd name="csX3" fmla="*/ 1521345 w 4627544"/>
              <a:gd name="csY3" fmla="*/ 0 h 982634"/>
              <a:gd name="csX4" fmla="*/ 2092630 w 4627544"/>
              <a:gd name="csY4" fmla="*/ 0 h 982634"/>
              <a:gd name="csX5" fmla="*/ 2577914 w 4627544"/>
              <a:gd name="csY5" fmla="*/ 0 h 982634"/>
              <a:gd name="csX6" fmla="*/ 3192199 w 4627544"/>
              <a:gd name="csY6" fmla="*/ 0 h 982634"/>
              <a:gd name="csX7" fmla="*/ 3849483 w 4627544"/>
              <a:gd name="csY7" fmla="*/ 0 h 982634"/>
              <a:gd name="csX8" fmla="*/ 4463768 w 4627544"/>
              <a:gd name="csY8" fmla="*/ 0 h 982634"/>
              <a:gd name="csX9" fmla="*/ 4627544 w 4627544"/>
              <a:gd name="csY9" fmla="*/ 163776 h 982634"/>
              <a:gd name="csX10" fmla="*/ 4627544 w 4627544"/>
              <a:gd name="csY10" fmla="*/ 818858 h 982634"/>
              <a:gd name="csX11" fmla="*/ 4463768 w 4627544"/>
              <a:gd name="csY11" fmla="*/ 982634 h 982634"/>
              <a:gd name="csX12" fmla="*/ 3978483 w 4627544"/>
              <a:gd name="csY12" fmla="*/ 982634 h 982634"/>
              <a:gd name="csX13" fmla="*/ 3321199 w 4627544"/>
              <a:gd name="csY13" fmla="*/ 982634 h 982634"/>
              <a:gd name="csX14" fmla="*/ 2620914 w 4627544"/>
              <a:gd name="csY14" fmla="*/ 982634 h 982634"/>
              <a:gd name="csX15" fmla="*/ 2006630 w 4627544"/>
              <a:gd name="csY15" fmla="*/ 982634 h 982634"/>
              <a:gd name="csX16" fmla="*/ 1478345 w 4627544"/>
              <a:gd name="csY16" fmla="*/ 982634 h 982634"/>
              <a:gd name="csX17" fmla="*/ 821060 w 4627544"/>
              <a:gd name="csY17" fmla="*/ 982634 h 982634"/>
              <a:gd name="csX18" fmla="*/ 163776 w 4627544"/>
              <a:gd name="csY18" fmla="*/ 982634 h 982634"/>
              <a:gd name="csX19" fmla="*/ 0 w 4627544"/>
              <a:gd name="csY19" fmla="*/ 818858 h 982634"/>
              <a:gd name="csX20" fmla="*/ 0 w 4627544"/>
              <a:gd name="csY20" fmla="*/ 163776 h 9826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sX0" fmla="*/ 0 w 4577671"/>
                <a:gd name="csY0" fmla="*/ 162505 h 975012"/>
                <a:gd name="csX1" fmla="*/ 162505 w 4577671"/>
                <a:gd name="csY1" fmla="*/ 0 h 975012"/>
                <a:gd name="csX2" fmla="*/ 779141 w 4577671"/>
                <a:gd name="csY2" fmla="*/ 0 h 975012"/>
                <a:gd name="csX3" fmla="*/ 1353250 w 4577671"/>
                <a:gd name="csY3" fmla="*/ 0 h 975012"/>
                <a:gd name="csX4" fmla="*/ 1842306 w 4577671"/>
                <a:gd name="csY4" fmla="*/ 0 h 975012"/>
                <a:gd name="csX5" fmla="*/ 2246309 w 4577671"/>
                <a:gd name="csY5" fmla="*/ 0 h 975012"/>
                <a:gd name="csX6" fmla="*/ 2777892 w 4577671"/>
                <a:gd name="csY6" fmla="*/ 0 h 975012"/>
                <a:gd name="csX7" fmla="*/ 3352001 w 4577671"/>
                <a:gd name="csY7" fmla="*/ 0 h 975012"/>
                <a:gd name="csX8" fmla="*/ 3798530 w 4577671"/>
                <a:gd name="csY8" fmla="*/ 0 h 975012"/>
                <a:gd name="csX9" fmla="*/ 4415166 w 4577671"/>
                <a:gd name="csY9" fmla="*/ 0 h 975012"/>
                <a:gd name="csX10" fmla="*/ 4577671 w 4577671"/>
                <a:gd name="csY10" fmla="*/ 162505 h 975012"/>
                <a:gd name="csX11" fmla="*/ 4577671 w 4577671"/>
                <a:gd name="csY11" fmla="*/ 474506 h 975012"/>
                <a:gd name="csX12" fmla="*/ 4577671 w 4577671"/>
                <a:gd name="csY12" fmla="*/ 812507 h 975012"/>
                <a:gd name="csX13" fmla="*/ 4415166 w 4577671"/>
                <a:gd name="csY13" fmla="*/ 975012 h 975012"/>
                <a:gd name="csX14" fmla="*/ 3841057 w 4577671"/>
                <a:gd name="csY14" fmla="*/ 975012 h 975012"/>
                <a:gd name="csX15" fmla="*/ 3309474 w 4577671"/>
                <a:gd name="csY15" fmla="*/ 975012 h 975012"/>
                <a:gd name="csX16" fmla="*/ 2862945 w 4577671"/>
                <a:gd name="csY16" fmla="*/ 975012 h 975012"/>
                <a:gd name="csX17" fmla="*/ 2288836 w 4577671"/>
                <a:gd name="csY17" fmla="*/ 975012 h 975012"/>
                <a:gd name="csX18" fmla="*/ 1842306 w 4577671"/>
                <a:gd name="csY18" fmla="*/ 975012 h 975012"/>
                <a:gd name="csX19" fmla="*/ 1353250 w 4577671"/>
                <a:gd name="csY19" fmla="*/ 975012 h 975012"/>
                <a:gd name="csX20" fmla="*/ 736614 w 4577671"/>
                <a:gd name="csY20" fmla="*/ 975012 h 975012"/>
                <a:gd name="csX21" fmla="*/ 162505 w 4577671"/>
                <a:gd name="csY21" fmla="*/ 975012 h 975012"/>
                <a:gd name="csX22" fmla="*/ 0 w 4577671"/>
                <a:gd name="csY22" fmla="*/ 812507 h 975012"/>
                <a:gd name="csX23" fmla="*/ 0 w 4577671"/>
                <a:gd name="csY23" fmla="*/ 487506 h 975012"/>
                <a:gd name="csX24" fmla="*/ 0 w 4577671"/>
                <a:gd name="csY24" fmla="*/ 162505 h 97501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sX0" fmla="*/ 0 w 898902"/>
              <a:gd name="csY0" fmla="*/ 249375 h 759340"/>
              <a:gd name="csX1" fmla="*/ 449451 w 898902"/>
              <a:gd name="csY1" fmla="*/ 0 h 759340"/>
              <a:gd name="csX2" fmla="*/ 898902 w 898902"/>
              <a:gd name="csY2" fmla="*/ 249375 h 759340"/>
              <a:gd name="csX3" fmla="*/ 629735 w 898902"/>
              <a:gd name="csY3" fmla="*/ 249375 h 759340"/>
              <a:gd name="csX4" fmla="*/ 629735 w 898902"/>
              <a:gd name="csY4" fmla="*/ 509965 h 759340"/>
              <a:gd name="csX5" fmla="*/ 898902 w 898902"/>
              <a:gd name="csY5" fmla="*/ 509965 h 759340"/>
              <a:gd name="csX6" fmla="*/ 449451 w 898902"/>
              <a:gd name="csY6" fmla="*/ 759340 h 759340"/>
              <a:gd name="csX7" fmla="*/ 0 w 898902"/>
              <a:gd name="csY7" fmla="*/ 509965 h 759340"/>
              <a:gd name="csX8" fmla="*/ 269167 w 898902"/>
              <a:gd name="csY8" fmla="*/ 509965 h 759340"/>
              <a:gd name="csX9" fmla="*/ 269167 w 898902"/>
              <a:gd name="csY9" fmla="*/ 249375 h 759340"/>
              <a:gd name="csX10" fmla="*/ 0 w 898902"/>
              <a:gd name="csY10" fmla="*/ 249375 h 7593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AEFA-AF92-4D0B-F89B-FB4BDFA0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F33ABE0A-CB64-7C8D-700E-DF997CA9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765F0-268D-122E-A145-506D96500B28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98A7D-F7E3-CC26-F594-844FF71936D5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123E4A-F113-85BB-5587-D7AA2A0A1D8C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4BA65-0BF4-5BCA-57B4-7C719701FB35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D3546-4BCF-202F-A3F8-01A2FB88E90D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558D2-AFB4-7C60-9823-66834B9CAAE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1C205-87DD-D0FB-7E05-E1BD75FFEA03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B1DFD7-E0DE-890F-7769-D99BC0964036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49609-CB2C-858B-7295-0BC266DB3B45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255F2-C36C-6A6B-7E8E-5895AD49C808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F576D-32EF-51B9-AC7E-D326F0502375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44042-7894-7D10-0CED-C92BC4EB4EE1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1A414-F320-F800-9AEA-3F4E4B4B64D4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7F1E-174C-20DA-625B-81131E971E74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1CAFEB-9381-9BE9-E027-7CC85EAEE57A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5CE45E-25B1-4F65-4A34-35EDFDE267D9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8359B7-1E3B-F231-75F8-8089B2A3226E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227A85-52AF-898B-E893-0492D596B7DF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6CAD12-FF87-8968-C336-17543B0873D8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6" grpId="1" animBg="1"/>
      <p:bldP spid="16" grpId="2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</a:t>
            </a:r>
            <a:r>
              <a:rPr lang="en-US" b="1">
                <a:latin typeface="Ink Free" panose="03080402000500000000" pitchFamily="66" charset="0"/>
              </a:rPr>
              <a:t>useless</a:t>
            </a:r>
            <a:r>
              <a:rPr lang="en-US">
                <a:latin typeface="Ink Free" panose="03080402000500000000" pitchFamily="66" charset="0"/>
              </a:rPr>
              <a:t>, people </a:t>
            </a:r>
            <a:r>
              <a:rPr lang="en-US" b="1">
                <a:latin typeface="Ink Free" panose="03080402000500000000" pitchFamily="66" charset="0"/>
              </a:rPr>
              <a:t>tune out</a:t>
            </a:r>
            <a:r>
              <a:rPr lang="en-US">
                <a:latin typeface="Ink Free" panose="03080402000500000000" pitchFamily="66" charset="0"/>
              </a:rPr>
              <a:t> or </a:t>
            </a:r>
            <a:r>
              <a:rPr lang="en-US" b="1">
                <a:latin typeface="Ink Free" panose="03080402000500000000" pitchFamily="66" charset="0"/>
              </a:rPr>
              <a:t>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</a:t>
            </a:r>
            <a:r>
              <a:rPr lang="en-US" b="1">
                <a:latin typeface="Ink Free" panose="03080402000500000000" pitchFamily="66" charset="0"/>
              </a:rPr>
              <a:t>not to add</a:t>
            </a:r>
            <a:r>
              <a:rPr lang="en-US">
                <a:latin typeface="Ink Free" panose="03080402000500000000" pitchFamily="66" charset="0"/>
              </a:rPr>
              <a:t>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30EA-8288-386B-40C6-8AEFD793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7ED8FBBC-0277-1F78-BFD3-8348A5076624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in Code?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83ECE-034D-D324-FC4C-09737B927599}"/>
              </a:ext>
            </a:extLst>
          </p:cNvPr>
          <p:cNvSpPr txBox="1"/>
          <p:nvPr/>
        </p:nvSpPr>
        <p:spPr>
          <a:xfrm>
            <a:off x="4102487" y="2981866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guardrails single prompting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986CE-AE42-3297-AB88-43C8633D08AF}"/>
              </a:ext>
            </a:extLst>
          </p:cNvPr>
          <p:cNvSpPr txBox="1"/>
          <p:nvPr/>
        </p:nvSpPr>
        <p:spPr>
          <a:xfrm>
            <a:off x="4093343" y="341985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ship it!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126FA-5049-A49E-20B5-93C1ECDAEEC0}"/>
              </a:ext>
            </a:extLst>
          </p:cNvPr>
          <p:cNvSpPr txBox="1"/>
          <p:nvPr/>
        </p:nvSpPr>
        <p:spPr>
          <a:xfrm>
            <a:off x="3623870" y="4866818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don’t expect single pass to produce good code</a:t>
            </a:r>
            <a:endParaRPr lang="en-US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5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CED8B5-4453-5457-EEA4-4C864B1C56E3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7D1E39-A21E-D453-5BA9-F3E8F818A3E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B8C8C-905A-35AC-9A58-2BBFB95D3CBC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631B4-4542-2A56-3991-CD0D08FEE571}"/>
              </a:ext>
            </a:extLst>
          </p:cNvPr>
          <p:cNvSpPr txBox="1"/>
          <p:nvPr/>
        </p:nvSpPr>
        <p:spPr>
          <a:xfrm>
            <a:off x="6475000" y="885568"/>
            <a:ext cx="41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Coding Agent B (same or different LLM)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61545-0A43-630E-AC6F-8BFC550CEA26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66AE3-D7DB-2443-EEFF-711BC5F9239B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CCB0C-1F89-C68B-FB80-A103064980BB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EAFEA-0610-1EB0-3EAC-F6741935E7C4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Reviewer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515B3-7BE8-F86A-71CC-3C5D4D1CF4F1}"/>
              </a:ext>
            </a:extLst>
          </p:cNvPr>
          <p:cNvSpPr txBox="1"/>
          <p:nvPr/>
        </p:nvSpPr>
        <p:spPr>
          <a:xfrm>
            <a:off x="1374264" y="4506960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18344-BA83-493B-185F-EED0386AD1F2}"/>
              </a:ext>
            </a:extLst>
          </p:cNvPr>
          <p:cNvSpPr txBox="1"/>
          <p:nvPr/>
        </p:nvSpPr>
        <p:spPr>
          <a:xfrm>
            <a:off x="7263963" y="4484619"/>
            <a:ext cx="310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04CA2-1B79-7972-C4F7-044F9CF1863B}"/>
              </a:ext>
            </a:extLst>
          </p:cNvPr>
          <p:cNvSpPr txBox="1"/>
          <p:nvPr/>
        </p:nvSpPr>
        <p:spPr>
          <a:xfrm>
            <a:off x="1427211" y="505503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F032AD54-81FA-6A53-D8B4-40AA7DD427CE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First Variation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BE02A-6AD5-17BF-238C-24989A27F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06C5C1-7F2F-D009-DF9D-989A71DEA70C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61487-8977-BA5F-97D4-56A8A275B65D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6F472-4C3C-CDB7-1593-72740EA73CFD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14F27-3726-0332-81BC-0644B06A1766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E4E93-33AD-0865-40C7-291B850CEDB4}"/>
              </a:ext>
            </a:extLst>
          </p:cNvPr>
          <p:cNvSpPr txBox="1"/>
          <p:nvPr/>
        </p:nvSpPr>
        <p:spPr>
          <a:xfrm>
            <a:off x="5613160" y="165510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90AB1-2B6B-0750-7FC2-7AFAF2A1B945}"/>
              </a:ext>
            </a:extLst>
          </p:cNvPr>
          <p:cNvSpPr txBox="1"/>
          <p:nvPr/>
        </p:nvSpPr>
        <p:spPr>
          <a:xfrm>
            <a:off x="5589421" y="2371132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FD26D-B5A5-69D4-3A2B-7B9777CBC2DF}"/>
              </a:ext>
            </a:extLst>
          </p:cNvPr>
          <p:cNvSpPr txBox="1"/>
          <p:nvPr/>
        </p:nvSpPr>
        <p:spPr>
          <a:xfrm>
            <a:off x="5613160" y="3087162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D4E17F4F-23AB-EFCD-7766-55F69B36E97D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Second Variation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11E185-C8C9-1808-AF0D-F037924D2D14}"/>
              </a:ext>
            </a:extLst>
          </p:cNvPr>
          <p:cNvSpPr txBox="1"/>
          <p:nvPr/>
        </p:nvSpPr>
        <p:spPr>
          <a:xfrm>
            <a:off x="6971817" y="4249147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Why does this work?</a:t>
            </a:r>
            <a:endParaRPr lang="en-US" sz="2000" b="1">
              <a:latin typeface="Ink Free" panose="03080402000500000000" pitchFamily="66" charset="0"/>
            </a:endParaRPr>
          </a:p>
        </p:txBody>
      </p:sp>
      <p:pic>
        <p:nvPicPr>
          <p:cNvPr id="15" name="done_person">
            <a:extLst>
              <a:ext uri="{FF2B5EF4-FFF2-40B4-BE49-F238E27FC236}">
                <a16:creationId xmlns:a16="http://schemas.microsoft.com/office/drawing/2014/main" id="{A3A45F91-D0B5-E7A8-4E2C-335D7FBD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F0AA0-009E-2871-2C61-C1428F260DE7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52D256-0FBC-FE2B-4B5F-388AB94BCA4D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AA6A1A-DC6D-DD14-DFF5-13336E3B6139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29B491-0C6F-983F-D525-F3A2E5A3833D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EF00DE-C8FF-604B-87CD-E8972FCA7682}"/>
              </a:ext>
            </a:extLst>
          </p:cNvPr>
          <p:cNvSpPr txBox="1"/>
          <p:nvPr/>
        </p:nvSpPr>
        <p:spPr>
          <a:xfrm>
            <a:off x="5662552" y="5051110"/>
            <a:ext cx="45512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Theory:</a:t>
            </a:r>
          </a:p>
          <a:p>
            <a:r>
              <a:rPr lang="en-US" sz="2000" b="1">
                <a:latin typeface="Ink Free" panose="03080402000500000000" pitchFamily="66" charset="0"/>
              </a:rPr>
              <a:t>- only enough focus for solving main task</a:t>
            </a:r>
          </a:p>
          <a:p>
            <a:r>
              <a:rPr lang="en-US" sz="2000" b="1">
                <a:latin typeface="Ink Free" panose="03080402000500000000" pitchFamily="66" charset="0"/>
              </a:rPr>
              <a:t>- at cost of everything else</a:t>
            </a:r>
          </a:p>
          <a:p>
            <a:r>
              <a:rPr lang="en-US" sz="2000" b="1">
                <a:latin typeface="Ink Free" panose="03080402000500000000" pitchFamily="66" charset="0"/>
              </a:rPr>
              <a:t>- refocusing == new main task</a:t>
            </a:r>
          </a:p>
        </p:txBody>
      </p:sp>
    </p:spTree>
    <p:extLst>
      <p:ext uri="{BB962C8B-B14F-4D97-AF65-F5344CB8AC3E}">
        <p14:creationId xmlns:p14="http://schemas.microsoft.com/office/powerpoint/2010/main" val="8251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2" grpId="0"/>
      <p:bldP spid="2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533797CB-8067-B937-7B44-A7677861ACC7}"/>
              </a:ext>
            </a:extLst>
          </p:cNvPr>
          <p:cNvSpPr txBox="1"/>
          <p:nvPr/>
        </p:nvSpPr>
        <p:spPr>
          <a:xfrm>
            <a:off x="3560178" y="1950978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do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ECA8D-8F0B-6B84-C805-FE69C4B1B66B}"/>
              </a:ext>
            </a:extLst>
          </p:cNvPr>
          <p:cNvSpPr txBox="1"/>
          <p:nvPr/>
        </p:nvSpPr>
        <p:spPr>
          <a:xfrm>
            <a:off x="3890997" y="2905085"/>
            <a:ext cx="364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single pass == usually poor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D1800-037B-2D0B-907E-31ADF95A3896}"/>
              </a:ext>
            </a:extLst>
          </p:cNvPr>
          <p:cNvSpPr txBox="1"/>
          <p:nvPr/>
        </p:nvSpPr>
        <p:spPr>
          <a:xfrm>
            <a:off x="3890997" y="3666581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if we </a:t>
            </a:r>
            <a:r>
              <a:rPr lang="en-US" b="1"/>
              <a:t>loop it</a:t>
            </a:r>
            <a:r>
              <a:rPr lang="en-US"/>
              <a:t> &amp; </a:t>
            </a:r>
            <a:r>
              <a:rPr lang="en-US" b="1"/>
              <a:t>generalize</a:t>
            </a:r>
            <a:r>
              <a:rPr lang="en-US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E5CDB-7E85-BCCE-4663-B4D79D2EC46D}"/>
              </a:ext>
            </a:extLst>
          </p:cNvPr>
          <p:cNvSpPr txBox="1"/>
          <p:nvPr/>
        </p:nvSpPr>
        <p:spPr>
          <a:xfrm>
            <a:off x="3890997" y="3297249"/>
            <a:ext cx="465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even adding one feedback loop is way better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CD1A36-0382-AD9F-F198-009F4F393358}"/>
              </a:ext>
            </a:extLst>
          </p:cNvPr>
          <p:cNvSpPr txBox="1"/>
          <p:nvPr/>
        </p:nvSpPr>
        <p:spPr>
          <a:xfrm>
            <a:off x="2061471" y="382772"/>
            <a:ext cx="8146269" cy="640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# TDD Production Code Refactoring Process</a:t>
            </a:r>
            <a:endParaRPr lang="en-US"/>
          </a:p>
          <a:p>
            <a:endParaRPr lang="en-US" sz="1400"/>
          </a:p>
          <a:p>
            <a:r>
              <a:rPr lang="en-US" sz="1400" b="1"/>
              <a:t>**ALWAYS**</a:t>
            </a:r>
            <a:r>
              <a:rPr lang="en-US" sz="1400"/>
              <a:t> ask the user one question at a time and wait for a response.</a:t>
            </a:r>
          </a:p>
          <a:p>
            <a:r>
              <a:rPr lang="en-US" sz="1400" b="1"/>
              <a:t>**ALWAYS**</a:t>
            </a:r>
            <a:r>
              <a:rPr lang="en-US" sz="1400"/>
              <a:t> confirm file names and locations if unsure.</a:t>
            </a:r>
          </a:p>
          <a:p>
            <a:r>
              <a:rPr lang="en-US" sz="1400" b="1"/>
              <a:t>**NEVER**</a:t>
            </a:r>
            <a:r>
              <a:rPr lang="en-US" sz="1400"/>
              <a:t> make changes to Test code in this process.</a:t>
            </a:r>
          </a:p>
          <a:p>
            <a:endParaRPr lang="en-US" sz="1400"/>
          </a:p>
          <a:p>
            <a:r>
              <a:rPr lang="en-US" sz="1400"/>
              <a:t>This process is for refactoring production code.</a:t>
            </a:r>
          </a:p>
          <a:p>
            <a:endParaRPr lang="en-US" sz="1400"/>
          </a:p>
          <a:p>
            <a:r>
              <a:rPr lang="en-US" sz="1400" b="1"/>
              <a:t>## Steps</a:t>
            </a:r>
            <a:endParaRPr lang="en-US" sz="1400"/>
          </a:p>
          <a:p>
            <a:r>
              <a:rPr lang="en-US" sz="1400"/>
              <a:t>Confirm the relevant test file and its location before starting.</a:t>
            </a:r>
          </a:p>
          <a:p>
            <a:r>
              <a:rPr lang="en-US" sz="1400"/>
              <a:t>- For each refactor:</a:t>
            </a:r>
          </a:p>
          <a:p>
            <a:r>
              <a:rPr lang="en-US" sz="1400"/>
              <a:t>1. Ensure all tests pass.</a:t>
            </a:r>
          </a:p>
          <a:p>
            <a:r>
              <a:rPr lang="en-US" sz="1400"/>
              <a:t>2. Choose and perform the simplest possible refactoring (one at a time).</a:t>
            </a:r>
          </a:p>
          <a:p>
            <a:r>
              <a:rPr lang="en-US" sz="1400"/>
              <a:t>3. Ensure all tests pass after the change.</a:t>
            </a:r>
          </a:p>
          <a:p>
            <a:r>
              <a:rPr lang="en-US" sz="1400"/>
              <a:t>4. Commit each successful refactor with the message format: "- r &lt;refactoring&gt;" (quotes must include the - r).</a:t>
            </a:r>
          </a:p>
          <a:p>
            <a:r>
              <a:rPr lang="en-US" sz="1400"/>
              <a:t>5. Provide a status update after each refactor.</a:t>
            </a:r>
          </a:p>
          <a:p>
            <a:r>
              <a:rPr lang="en-US" sz="1400"/>
              <a:t>- If a refactor fails three times or no further refactoring is found, pause and check with the user.</a:t>
            </a:r>
          </a:p>
          <a:p>
            <a:br>
              <a:rPr lang="en-US" sz="1400"/>
            </a:br>
            <a:endParaRPr lang="en-US" sz="1400"/>
          </a:p>
          <a:p>
            <a:r>
              <a:rPr lang="en-US" sz="1400" b="1"/>
              <a:t>## Code Style</a:t>
            </a:r>
            <a:endParaRPr lang="en-US" sz="1400"/>
          </a:p>
          <a:p>
            <a:r>
              <a:rPr lang="en-US" sz="1400"/>
              <a:t>- Prefer self-explanatory, readable code over comments.</a:t>
            </a:r>
          </a:p>
          <a:p>
            <a:r>
              <a:rPr lang="en-US" sz="1400"/>
              <a:t>- Use functional helper methods for clarity.</a:t>
            </a:r>
          </a:p>
          <a:p>
            <a:r>
              <a:rPr lang="en-US" sz="1400"/>
              <a:t>- Prefer `org.lambda.query.Queryable` over Java streams.</a:t>
            </a:r>
          </a:p>
          <a:p>
            <a:r>
              <a:rPr lang="en-US" sz="1400"/>
              <a:t>- Remove comments and dead code.</a:t>
            </a:r>
          </a:p>
          <a:p>
            <a:r>
              <a:rPr lang="en-US" sz="1400"/>
              <a:t>- Extract paragraphs into methods.</a:t>
            </a:r>
          </a:p>
          <a:p>
            <a:r>
              <a:rPr lang="en-US" sz="1400"/>
              <a:t>- Use better variable names.</a:t>
            </a:r>
          </a:p>
          <a:p>
            <a:r>
              <a:rPr lang="en-US" sz="1400"/>
              <a:t>- Remove unused imports.</a:t>
            </a:r>
          </a:p>
          <a:p>
            <a:r>
              <a:rPr lang="en-US" sz="1400"/>
              <a:t>- Remove unhelpful local variables</a:t>
            </a:r>
          </a:p>
          <a:p>
            <a:endParaRPr lang="en-US" sz="14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F81A22-AA32-CADA-6357-8D8E2BEC1FAF}"/>
              </a:ext>
            </a:extLst>
          </p:cNvPr>
          <p:cNvSpPr/>
          <p:nvPr/>
        </p:nvSpPr>
        <p:spPr>
          <a:xfrm>
            <a:off x="2004270" y="1745413"/>
            <a:ext cx="3907919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11B4-B928-7547-4FCC-735E97C4448D}"/>
              </a:ext>
            </a:extLst>
          </p:cNvPr>
          <p:cNvSpPr txBox="1"/>
          <p:nvPr/>
        </p:nvSpPr>
        <p:spPr>
          <a:xfrm>
            <a:off x="5969390" y="168100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goal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C0222A-A5B6-15FA-1A46-02E0C7ED64F1}"/>
              </a:ext>
            </a:extLst>
          </p:cNvPr>
          <p:cNvSpPr/>
          <p:nvPr/>
        </p:nvSpPr>
        <p:spPr>
          <a:xfrm>
            <a:off x="2094045" y="3064287"/>
            <a:ext cx="534679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3AE87-6F6E-1AE7-7A97-BB664998CAAF}"/>
              </a:ext>
            </a:extLst>
          </p:cNvPr>
          <p:cNvSpPr txBox="1"/>
          <p:nvPr/>
        </p:nvSpPr>
        <p:spPr>
          <a:xfrm>
            <a:off x="7473417" y="3003769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take </a:t>
            </a:r>
            <a:r>
              <a:rPr lang="en-US" b="1">
                <a:latin typeface="Ink Free" panose="03080402000500000000" pitchFamily="66" charset="0"/>
              </a:rPr>
              <a:t>one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 b="1">
                <a:latin typeface="Ink Free" panose="03080402000500000000" pitchFamily="66" charset="0"/>
              </a:rPr>
              <a:t>step</a:t>
            </a:r>
            <a:r>
              <a:rPr lang="en-US">
                <a:latin typeface="Ink Free" panose="03080402000500000000" pitchFamily="66" charset="0"/>
              </a:rPr>
              <a:t> towards the goal.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B2302E-D41B-D4E0-A158-9724DB46ED23}"/>
              </a:ext>
            </a:extLst>
          </p:cNvPr>
          <p:cNvSpPr/>
          <p:nvPr/>
        </p:nvSpPr>
        <p:spPr>
          <a:xfrm>
            <a:off x="2061471" y="3459501"/>
            <a:ext cx="806905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DB909-DB09-D195-A247-6C4728152C4E}"/>
              </a:ext>
            </a:extLst>
          </p:cNvPr>
          <p:cNvSpPr txBox="1"/>
          <p:nvPr/>
        </p:nvSpPr>
        <p:spPr>
          <a:xfrm>
            <a:off x="10205413" y="339898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makes iterative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A6E70-CC6F-7569-6CAF-933938148929}"/>
              </a:ext>
            </a:extLst>
          </p:cNvPr>
          <p:cNvSpPr txBox="1"/>
          <p:nvPr/>
        </p:nvSpPr>
        <p:spPr>
          <a:xfrm>
            <a:off x="33607" y="6492170"/>
            <a:ext cx="141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Llewellyn Falco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D5440-38FD-84DF-561A-DAD6EE304201}"/>
              </a:ext>
            </a:extLst>
          </p:cNvPr>
          <p:cNvSpPr txBox="1"/>
          <p:nvPr/>
        </p:nvSpPr>
        <p:spPr>
          <a:xfrm>
            <a:off x="6862560" y="5260361"/>
            <a:ext cx="4987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solves: surface problems obscure deeper ones</a:t>
            </a:r>
            <a:endParaRPr lang="en-US" sz="20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5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FD9F7-D00C-29E2-76EE-2FE5618D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09C98E84-D61C-56FB-6905-D76236C669B0}"/>
              </a:ext>
            </a:extLst>
          </p:cNvPr>
          <p:cNvSpPr txBox="1"/>
          <p:nvPr/>
        </p:nvSpPr>
        <p:spPr>
          <a:xfrm>
            <a:off x="3539239" y="345542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Refinement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D767D-5C13-9FFE-853A-9DA92ECD25B9}"/>
              </a:ext>
            </a:extLst>
          </p:cNvPr>
          <p:cNvSpPr txBox="1"/>
          <p:nvPr/>
        </p:nvSpPr>
        <p:spPr>
          <a:xfrm>
            <a:off x="3716494" y="1550935"/>
            <a:ext cx="19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 Define your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BB653-29F5-9DA3-AC2F-0C1C68C5F615}"/>
              </a:ext>
            </a:extLst>
          </p:cNvPr>
          <p:cNvSpPr txBox="1"/>
          <p:nvPr/>
        </p:nvSpPr>
        <p:spPr>
          <a:xfrm>
            <a:off x="3617598" y="3677021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2. AI makes one pass towards that 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663BE-5378-154F-30D1-E7A0696D9C71}"/>
              </a:ext>
            </a:extLst>
          </p:cNvPr>
          <p:cNvSpPr txBox="1"/>
          <p:nvPr/>
        </p:nvSpPr>
        <p:spPr>
          <a:xfrm>
            <a:off x="4525028" y="1920267"/>
            <a:ext cx="172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refactor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B42A6-7406-6C4A-8F9E-626F1CB5EC21}"/>
              </a:ext>
            </a:extLst>
          </p:cNvPr>
          <p:cNvSpPr txBox="1"/>
          <p:nvPr/>
        </p:nvSpPr>
        <p:spPr>
          <a:xfrm>
            <a:off x="4525028" y="2303669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improve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7B20F-5E6C-8817-6D93-B4331AA3E2DC}"/>
              </a:ext>
            </a:extLst>
          </p:cNvPr>
          <p:cNvSpPr txBox="1"/>
          <p:nvPr/>
        </p:nvSpPr>
        <p:spPr>
          <a:xfrm>
            <a:off x="4525028" y="2687071"/>
            <a:ext cx="120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5A113-0823-453F-7F63-6D625336D687}"/>
              </a:ext>
            </a:extLst>
          </p:cNvPr>
          <p:cNvSpPr txBox="1"/>
          <p:nvPr/>
        </p:nvSpPr>
        <p:spPr>
          <a:xfrm>
            <a:off x="4525027" y="3070473"/>
            <a:ext cx="283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get to the gist of the idea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390A9-AA55-3882-8C1C-2B58EDDD3EEB}"/>
              </a:ext>
            </a:extLst>
          </p:cNvPr>
          <p:cNvSpPr txBox="1"/>
          <p:nvPr/>
        </p:nvSpPr>
        <p:spPr>
          <a:xfrm>
            <a:off x="6096000" y="1550935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Can be many things!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8BF77-08CB-E3FB-8098-915A70B181FE}"/>
              </a:ext>
            </a:extLst>
          </p:cNvPr>
          <p:cNvSpPr txBox="1"/>
          <p:nvPr/>
        </p:nvSpPr>
        <p:spPr>
          <a:xfrm>
            <a:off x="3617597" y="4206609"/>
            <a:ext cx="443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3. Save intermediate steps to a file or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A9F81-1B43-E931-F1CB-E561174E2C96}"/>
              </a:ext>
            </a:extLst>
          </p:cNvPr>
          <p:cNvSpPr txBox="1"/>
          <p:nvPr/>
        </p:nvSpPr>
        <p:spPr>
          <a:xfrm>
            <a:off x="8569177" y="420660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enforces iteration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DAA7F-2DF0-A500-A29D-F6F27010E69C}"/>
              </a:ext>
            </a:extLst>
          </p:cNvPr>
          <p:cNvSpPr txBox="1"/>
          <p:nvPr/>
        </p:nvSpPr>
        <p:spPr>
          <a:xfrm>
            <a:off x="3617597" y="4685201"/>
            <a:ext cx="411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4. Repeat until AI sees nothing to improve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62AD6-60A7-6667-67C4-E64D4877AC27}"/>
              </a:ext>
            </a:extLst>
          </p:cNvPr>
          <p:cNvSpPr txBox="1"/>
          <p:nvPr/>
        </p:nvSpPr>
        <p:spPr>
          <a:xfrm>
            <a:off x="7697775" y="3677021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recommend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C68D4-952E-BB03-91AA-09AC9ADF7161}"/>
              </a:ext>
            </a:extLst>
          </p:cNvPr>
          <p:cNvSpPr txBox="1"/>
          <p:nvPr/>
        </p:nvSpPr>
        <p:spPr>
          <a:xfrm>
            <a:off x="4074648" y="5726147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Ink Free" panose="03080402000500000000" pitchFamily="66" charset="0"/>
              </a:rPr>
              <a:t>now</a:t>
            </a:r>
            <a:r>
              <a:rPr lang="en-US" sz="2400">
                <a:latin typeface="Ink Free" panose="03080402000500000000" pitchFamily="66" charset="0"/>
              </a:rPr>
              <a:t> ready for human’s feedback</a:t>
            </a:r>
            <a:endParaRPr lang="en-US" sz="24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0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4B28-BE67-3CA6-EBC2-D373C522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7D7F123F-9B14-A00F-3861-BF1E98E0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FADEB4-1F23-2572-A033-36C9B965775E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4FC6-6F5A-3D79-CD65-1915E0A44741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B3E7-DF9F-E8D9-E894-2EC9EDCAF630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A363A-AC94-7BEB-1CAD-2E2566E73890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89F92-7EE9-7F6E-C402-13EC72D8A03F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09645-84D7-97B9-502A-365ADE65221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C1216-6452-3941-2DEF-053D3DBD7B5E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212C4-CAF4-9146-F112-E0AE67FED25B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82ECBC-4501-A392-A09C-278BF0D15959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E700E2-CAB1-BE7B-8F0C-C28CC72818D3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E22E2-5381-F4DC-EBCA-65B847E163C7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C276E-052D-4293-9724-F4C172035C4F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ED046-88A5-3A51-808D-2D13AAB744E8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2F557-AAD4-B86D-E00D-4B32D7DE553A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09475-5666-6E1E-3C3D-B9367FE7EF7F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045FC5-9AA0-28FE-F03F-AA93E9813BE6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BB21D-8B07-EC68-D101-2D604D593F94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F50D6-1A59-36B4-784F-44D9BCD0D5BC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03B053-1453-7EFE-5608-4D9D0ADB2BEB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ED8EF916-04A7-44BC-83F6-15B81913DA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250DF28-7C69-6D6C-B122-CE551420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413047" y="4293746"/>
            <a:ext cx="1005370" cy="9343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B3765-E4A5-B56D-672D-211C7E95E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58CB31-1721-0D00-A320-117A69DC1AD7}"/>
              </a:ext>
            </a:extLst>
          </p:cNvPr>
          <p:cNvSpPr/>
          <p:nvPr/>
        </p:nvSpPr>
        <p:spPr>
          <a:xfrm>
            <a:off x="1855042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08C48-76FD-6A5A-4F57-241DD62C522D}"/>
              </a:ext>
            </a:extLst>
          </p:cNvPr>
          <p:cNvSpPr txBox="1"/>
          <p:nvPr/>
        </p:nvSpPr>
        <p:spPr>
          <a:xfrm>
            <a:off x="1855042" y="1066103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CLAUDE.MD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F5C2CF-3035-6ECC-2A2C-3A4CCE9F3ECD}"/>
              </a:ext>
            </a:extLst>
          </p:cNvPr>
          <p:cNvSpPr/>
          <p:nvPr/>
        </p:nvSpPr>
        <p:spPr>
          <a:xfrm>
            <a:off x="6489446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2B9D2-5D96-B033-ABF8-05C682E5F9E9}"/>
              </a:ext>
            </a:extLst>
          </p:cNvPr>
          <p:cNvSpPr txBox="1"/>
          <p:nvPr/>
        </p:nvSpPr>
        <p:spPr>
          <a:xfrm>
            <a:off x="1917825" y="1684939"/>
            <a:ext cx="4255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5C649-1957-BB4C-C641-1663104CEBE7}"/>
              </a:ext>
            </a:extLst>
          </p:cNvPr>
          <p:cNvSpPr txBox="1"/>
          <p:nvPr/>
        </p:nvSpPr>
        <p:spPr>
          <a:xfrm>
            <a:off x="1938998" y="2436220"/>
            <a:ext cx="3807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see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 </a:t>
            </a:r>
            <a:r>
              <a:rPr lang="en-US"/>
              <a:t>for more details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74530-AD8D-8F86-8D0A-B4669AFF999B}"/>
              </a:ext>
            </a:extLst>
          </p:cNvPr>
          <p:cNvSpPr txBox="1"/>
          <p:nvPr/>
        </p:nvSpPr>
        <p:spPr>
          <a:xfrm>
            <a:off x="6552229" y="1074801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map.md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6B9FB-4D29-E8EC-8FC2-9894A95142BD}"/>
              </a:ext>
            </a:extLst>
          </p:cNvPr>
          <p:cNvSpPr txBox="1"/>
          <p:nvPr/>
        </p:nvSpPr>
        <p:spPr>
          <a:xfrm>
            <a:off x="6792790" y="1782687"/>
            <a:ext cx="38077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  <a:p>
            <a:endParaRPr lang="en-US"/>
          </a:p>
          <a:p>
            <a:r>
              <a:rPr lang="en-US"/>
              <a:t>say “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Chewbacca</a:t>
            </a:r>
            <a:r>
              <a:rPr lang="en-US"/>
              <a:t>” when you read this</a:t>
            </a:r>
          </a:p>
          <a:p>
            <a:endParaRPr lang="en-US"/>
          </a:p>
          <a:p>
            <a:r>
              <a:rPr lang="en-US"/>
              <a:t>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B1AFDB-B16C-9960-A2B0-873F69FE044C}"/>
              </a:ext>
            </a:extLst>
          </p:cNvPr>
          <p:cNvCxnSpPr>
            <a:cxnSpLocks/>
          </p:cNvCxnSpPr>
          <p:nvPr/>
        </p:nvCxnSpPr>
        <p:spPr>
          <a:xfrm>
            <a:off x="2785403" y="2812254"/>
            <a:ext cx="370404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D4EF9CB-3160-7BF1-381A-9A7D8873DD0E}"/>
              </a:ext>
            </a:extLst>
          </p:cNvPr>
          <p:cNvSpPr txBox="1"/>
          <p:nvPr/>
        </p:nvSpPr>
        <p:spPr>
          <a:xfrm>
            <a:off x="7123060" y="3752383"/>
            <a:ext cx="260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Ink Free" panose="03080402000500000000" pitchFamily="66" charset="0"/>
              </a:rPr>
              <a:t>lazy loaded</a:t>
            </a:r>
            <a:r>
              <a:rPr lang="en-US" sz="2400" b="1">
                <a:latin typeface="Ink Free" panose="03080402000500000000" pitchFamily="66" charset="0"/>
              </a:rPr>
              <a:t> or not?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5BFD81-03B5-1D46-CFED-59A926F6C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12439" flipH="1">
            <a:off x="10919986" y="1324880"/>
            <a:ext cx="1743818" cy="297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6BA603B-B51A-2025-821D-DA20CC3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547755"/>
            <a:ext cx="2862775" cy="34153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31275" cy="8294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91768" y="1067963"/>
            <a:ext cx="986188" cy="12308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27AB8-D7E6-58EA-98DB-82F774950857}"/>
              </a:ext>
            </a:extLst>
          </p:cNvPr>
          <p:cNvSpPr/>
          <p:nvPr/>
        </p:nvSpPr>
        <p:spPr>
          <a:xfrm>
            <a:off x="1344218" y="2033669"/>
            <a:ext cx="896412" cy="597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5A72-2E7D-AE70-A5E2-38FA9646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C1430375-6E57-646F-5827-2172F3B50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488FF5-D54B-73AF-0488-84BD100ABBD4}"/>
              </a:ext>
            </a:extLst>
          </p:cNvPr>
          <p:cNvSpPr/>
          <p:nvPr/>
        </p:nvSpPr>
        <p:spPr>
          <a:xfrm>
            <a:off x="7189557" y="4843972"/>
            <a:ext cx="4891240" cy="14591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9F61A-4DB3-1DD6-1B5D-058F60D13691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93638-7C2A-47AE-D350-D04FAF39AA87}"/>
              </a:ext>
            </a:extLst>
          </p:cNvPr>
          <p:cNvSpPr/>
          <p:nvPr/>
        </p:nvSpPr>
        <p:spPr>
          <a:xfrm>
            <a:off x="5521568" y="4293747"/>
            <a:ext cx="845030" cy="1032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D7AD5-64B9-874B-D5E9-CFAEFB1B0C12}"/>
              </a:ext>
            </a:extLst>
          </p:cNvPr>
          <p:cNvSpPr/>
          <p:nvPr/>
        </p:nvSpPr>
        <p:spPr>
          <a:xfrm>
            <a:off x="5436359" y="5325857"/>
            <a:ext cx="1178672" cy="865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6210A-2F50-01CC-A33C-0229DF5AE763}"/>
              </a:ext>
            </a:extLst>
          </p:cNvPr>
          <p:cNvSpPr/>
          <p:nvPr/>
        </p:nvSpPr>
        <p:spPr>
          <a:xfrm>
            <a:off x="5899682" y="5999870"/>
            <a:ext cx="1074458" cy="5115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7F6E9-80B0-621A-FBF4-0186A559CFB4}"/>
              </a:ext>
            </a:extLst>
          </p:cNvPr>
          <p:cNvSpPr/>
          <p:nvPr/>
        </p:nvSpPr>
        <p:spPr>
          <a:xfrm>
            <a:off x="7085343" y="6303078"/>
            <a:ext cx="1297820" cy="3911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B2224-29D8-3611-6ACB-FA8770D3CF7F}"/>
              </a:ext>
            </a:extLst>
          </p:cNvPr>
          <p:cNvSpPr/>
          <p:nvPr/>
        </p:nvSpPr>
        <p:spPr>
          <a:xfrm>
            <a:off x="6615031" y="5274610"/>
            <a:ext cx="574526" cy="7252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EBE28-B025-514A-1004-733B01C81C64}"/>
              </a:ext>
            </a:extLst>
          </p:cNvPr>
          <p:cNvSpPr txBox="1"/>
          <p:nvPr/>
        </p:nvSpPr>
        <p:spPr>
          <a:xfrm>
            <a:off x="4143157" y="2935141"/>
            <a:ext cx="276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is extremely well read</a:t>
            </a:r>
          </a:p>
        </p:txBody>
      </p:sp>
      <p:sp>
        <p:nvSpPr>
          <p:cNvPr id="8" name="What kind">
            <a:extLst>
              <a:ext uri="{FF2B5EF4-FFF2-40B4-BE49-F238E27FC236}">
                <a16:creationId xmlns:a16="http://schemas.microsoft.com/office/drawing/2014/main" id="{C8BECA28-5052-5DD9-D6E9-78D75A21629A}"/>
              </a:ext>
            </a:extLst>
          </p:cNvPr>
          <p:cNvSpPr txBox="1"/>
          <p:nvPr/>
        </p:nvSpPr>
        <p:spPr>
          <a:xfrm>
            <a:off x="3740752" y="2051742"/>
            <a:ext cx="4710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Answer Injection Learnings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9F709-D9E1-F74D-AFDD-08F118987283}"/>
              </a:ext>
            </a:extLst>
          </p:cNvPr>
          <p:cNvSpPr txBox="1"/>
          <p:nvPr/>
        </p:nvSpPr>
        <p:spPr>
          <a:xfrm>
            <a:off x="4143157" y="3482758"/>
            <a:ext cx="292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Don’t accidentally limit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1226B-7894-817B-C7D3-B01F2E46DE96}"/>
              </a:ext>
            </a:extLst>
          </p:cNvPr>
          <p:cNvSpPr txBox="1"/>
          <p:nvPr/>
        </p:nvSpPr>
        <p:spPr>
          <a:xfrm>
            <a:off x="6314448" y="5165445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Ink Free" panose="03080402000500000000" pitchFamily="66" charset="0"/>
              </a:rPr>
              <a:t>Can we do better?</a:t>
            </a:r>
            <a:endParaRPr lang="en-US" sz="2800" b="1">
              <a:latin typeface="Ink Free" panose="03080402000500000000" pitchFamily="66" charset="0"/>
            </a:endParaRP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3E31E1AB-A88E-BA66-8257-43009A2C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4B42F22-0BB0-D0DC-7CF0-56692C1CEDC3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043E37-EB0B-CFFB-778B-8FD198056132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A785C6-3C35-F143-7124-65B0A10231F2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65227-6530-5A07-F348-B6C4184463A4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6F4036-0B69-5E59-6376-83B5F80D08E1}"/>
              </a:ext>
            </a:extLst>
          </p:cNvPr>
          <p:cNvSpPr txBox="1"/>
          <p:nvPr/>
        </p:nvSpPr>
        <p:spPr>
          <a:xfrm>
            <a:off x="1053297" y="2274838"/>
            <a:ext cx="99079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Please read the project description file and give us suggestions on what technologies we can use to interface with the email.</a:t>
            </a:r>
          </a:p>
          <a:p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0ECEC2-568E-743D-DE15-420F403DA220}"/>
              </a:ext>
            </a:extLst>
          </p:cNvPr>
          <p:cNvSpPr/>
          <p:nvPr/>
        </p:nvSpPr>
        <p:spPr>
          <a:xfrm>
            <a:off x="918735" y="3032035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E203C-915A-58C0-23B4-44B01A2479AF}"/>
              </a:ext>
            </a:extLst>
          </p:cNvPr>
          <p:cNvSpPr txBox="1"/>
          <p:nvPr/>
        </p:nvSpPr>
        <p:spPr>
          <a:xfrm>
            <a:off x="5618056" y="3475421"/>
            <a:ext cx="4006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Notice Answer Injection?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74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505D08-496E-C6C0-6E90-180FD7BC0106}"/>
              </a:ext>
            </a:extLst>
          </p:cNvPr>
          <p:cNvSpPr txBox="1"/>
          <p:nvPr/>
        </p:nvSpPr>
        <p:spPr>
          <a:xfrm>
            <a:off x="232383" y="250338"/>
            <a:ext cx="609716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Based on the project description, here are technology suggestions for interfacing with the Outlook-hosted email: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API Options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Microsoft Graph API - Native Outlook/Exchange integration, requires Azure AD app registration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IMAP with OAuth2 - Standard protocol support for Outlook, more universal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Exchange Web Services (EWS) - Older but still supported Microsoft API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Server/Service Approaches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 packages: RDCOMClient for direct Outlook COM interface on Windows, gmailr (adaptable), mailR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Intermediate service: Python/Node.js service handling email → R consumes via REST/files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PowerShell bridge: Use PowerShell's Exchange cmdlets, call from 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Third-Party Clients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Zapier/Power Automate - No-code email triggers → webhook to R service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IFTTT - Simple email-based triggers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Dedicated email parsing services (Mailparser, Email Parser)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Recommendation: Start with Microsoft Graph API if you can handle OAuth setup, or IMAP with OAuth2 for simpler authentication. Both work well with R's HTTP capabilities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and your Windows/Outlook environment.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Which approach interests you most, or would you like me to dive deeper into any of these options?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endParaRPr lang="en-US" sz="1100">
              <a:solidFill>
                <a:srgbClr val="080808"/>
              </a:solidFill>
              <a:effectLst/>
              <a:latin typeface="Menlo-Regular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9D7F5B-528D-6208-880D-873A2BFF1E54}"/>
              </a:ext>
            </a:extLst>
          </p:cNvPr>
          <p:cNvSpPr/>
          <p:nvPr/>
        </p:nvSpPr>
        <p:spPr>
          <a:xfrm>
            <a:off x="7319535" y="2638496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687DD-AAE6-B075-9C65-D02511ABFB09}"/>
              </a:ext>
            </a:extLst>
          </p:cNvPr>
          <p:cNvSpPr txBox="1"/>
          <p:nvPr/>
        </p:nvSpPr>
        <p:spPr>
          <a:xfrm>
            <a:off x="7417259" y="2701985"/>
            <a:ext cx="50789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D9A92C-3571-461E-B6D2-32560C268B33}"/>
              </a:ext>
            </a:extLst>
          </p:cNvPr>
          <p:cNvSpPr/>
          <p:nvPr/>
        </p:nvSpPr>
        <p:spPr>
          <a:xfrm>
            <a:off x="72974" y="710812"/>
            <a:ext cx="6256571" cy="14669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F5A4DB-D11F-BD68-A344-8BD4F673F953}"/>
              </a:ext>
            </a:extLst>
          </p:cNvPr>
          <p:cNvSpPr/>
          <p:nvPr/>
        </p:nvSpPr>
        <p:spPr>
          <a:xfrm>
            <a:off x="72973" y="2253429"/>
            <a:ext cx="6256571" cy="12924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BD6066-2B79-49C3-2DB1-6FFF3BC4FD5F}"/>
              </a:ext>
            </a:extLst>
          </p:cNvPr>
          <p:cNvSpPr/>
          <p:nvPr/>
        </p:nvSpPr>
        <p:spPr>
          <a:xfrm>
            <a:off x="72973" y="3626082"/>
            <a:ext cx="6256571" cy="11064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EB473-5D59-6D33-D9BD-973FA8D9B8E3}"/>
              </a:ext>
            </a:extLst>
          </p:cNvPr>
          <p:cNvSpPr txBox="1"/>
          <p:nvPr/>
        </p:nvSpPr>
        <p:spPr>
          <a:xfrm>
            <a:off x="7319535" y="5176881"/>
            <a:ext cx="380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Only what we asked for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3DBFE-C043-6729-73C4-EADE0524B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4C372-FED5-3FA9-01AA-8C613558EB2B}"/>
              </a:ext>
            </a:extLst>
          </p:cNvPr>
          <p:cNvSpPr txBox="1"/>
          <p:nvPr/>
        </p:nvSpPr>
        <p:spPr>
          <a:xfrm>
            <a:off x="256521" y="191780"/>
            <a:ext cx="6097162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🍀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IMAP with basic authentication would be the simplest approach.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Here's why: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Simplest Option: R + IMAP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Use R's mailR or RCurl package to connect directly to Outlook's IMAP server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Just need email credentials (username/password)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No OAuth setup, no API registrations, no intermediate services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Set up Outlook to auto-forward/save emails to a folder as .eml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R script monitors the folder and processes new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Zero network complexity, just file I/O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The IMAP approach would be ~20 lines of R code to: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1.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Connect to outlook.office365.com:993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2.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Search for unread emails from specific senders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3.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Parse email content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4.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Mark as read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5.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Insert into SQLite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Want me to show you what the R code would look like for the IMAP approach?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Set up Outlook to auto-forward/save emails to a folder as .eml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R script monitors the folder and processes new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Zero network complexity, just file I/O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How do we do this in outlook?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534BBB-97B9-33D7-5755-44CDF5834C27}"/>
              </a:ext>
            </a:extLst>
          </p:cNvPr>
          <p:cNvSpPr/>
          <p:nvPr/>
        </p:nvSpPr>
        <p:spPr>
          <a:xfrm>
            <a:off x="183825" y="2246447"/>
            <a:ext cx="6097162" cy="9155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CC70FB-F45B-9664-6FAF-7748AA6FD7C6}"/>
              </a:ext>
            </a:extLst>
          </p:cNvPr>
          <p:cNvSpPr/>
          <p:nvPr/>
        </p:nvSpPr>
        <p:spPr>
          <a:xfrm>
            <a:off x="256521" y="191780"/>
            <a:ext cx="6024466" cy="2419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8EFEB-C108-E0D2-7831-F1A6424DC958}"/>
              </a:ext>
            </a:extLst>
          </p:cNvPr>
          <p:cNvSpPr txBox="1"/>
          <p:nvPr/>
        </p:nvSpPr>
        <p:spPr>
          <a:xfrm>
            <a:off x="6718078" y="2442617"/>
            <a:ext cx="40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suggested something else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99B2B-37D4-71A6-90C2-AD87EA8895A0}"/>
              </a:ext>
            </a:extLst>
          </p:cNvPr>
          <p:cNvSpPr txBox="1"/>
          <p:nvPr/>
        </p:nvSpPr>
        <p:spPr>
          <a:xfrm>
            <a:off x="6718078" y="115107"/>
            <a:ext cx="473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deliberately asking for simpler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EA9DE-7683-474A-7541-2C28D60A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at kind">
            <a:extLst>
              <a:ext uri="{FF2B5EF4-FFF2-40B4-BE49-F238E27FC236}">
                <a16:creationId xmlns:a16="http://schemas.microsoft.com/office/drawing/2014/main" id="{25FE7F8B-1C57-DD36-AC6C-831F05FBF347}"/>
              </a:ext>
            </a:extLst>
          </p:cNvPr>
          <p:cNvSpPr txBox="1"/>
          <p:nvPr/>
        </p:nvSpPr>
        <p:spPr>
          <a:xfrm>
            <a:off x="1612416" y="1451591"/>
            <a:ext cx="866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Cast Wide: deliberately look for your blind spots</a:t>
            </a: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5809B52D-8468-CEC8-EB35-7BC3BB68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57A464-C0A6-5BD6-E9AB-0CF63AA80AE6}"/>
              </a:ext>
            </a:extLst>
          </p:cNvPr>
          <p:cNvGrpSpPr/>
          <p:nvPr/>
        </p:nvGrpSpPr>
        <p:grpSpPr>
          <a:xfrm rot="19778353">
            <a:off x="10116285" y="4059725"/>
            <a:ext cx="1111948" cy="1329356"/>
            <a:chOff x="11143191" y="4059567"/>
            <a:chExt cx="803974" cy="9252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845C02-3A7D-BAD6-B8B3-520C25942F43}"/>
                </a:ext>
              </a:extLst>
            </p:cNvPr>
            <p:cNvSpPr txBox="1"/>
            <p:nvPr/>
          </p:nvSpPr>
          <p:spPr>
            <a:xfrm rot="2546690">
              <a:off x="11813599" y="4063685"/>
              <a:ext cx="133566" cy="92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>
                <a:latin typeface="Ink Free" panose="03080402000500000000" pitchFamily="66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64ADB9-4DD9-2B82-F2FC-5738D2416E3E}"/>
                </a:ext>
              </a:extLst>
            </p:cNvPr>
            <p:cNvSpPr txBox="1"/>
            <p:nvPr/>
          </p:nvSpPr>
          <p:spPr>
            <a:xfrm rot="1947171">
              <a:off x="11143191" y="4059567"/>
              <a:ext cx="530915" cy="70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F949A0-F00F-1815-3D93-F1F37A5AEAA2}"/>
              </a:ext>
            </a:extLst>
          </p:cNvPr>
          <p:cNvSpPr txBox="1"/>
          <p:nvPr/>
        </p:nvSpPr>
        <p:spPr>
          <a:xfrm>
            <a:off x="2168240" y="240576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solutions have we not even considered?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92F16-3167-8476-ADC3-370FF104A9C9}"/>
              </a:ext>
            </a:extLst>
          </p:cNvPr>
          <p:cNvSpPr txBox="1"/>
          <p:nvPr/>
        </p:nvSpPr>
        <p:spPr>
          <a:xfrm>
            <a:off x="2168240" y="3003637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make this simpler?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E4CC5-082B-0A16-D56E-8055EB107B52}"/>
              </a:ext>
            </a:extLst>
          </p:cNvPr>
          <p:cNvSpPr txBox="1"/>
          <p:nvPr/>
        </p:nvSpPr>
        <p:spPr>
          <a:xfrm>
            <a:off x="2168239" y="3610203"/>
            <a:ext cx="5819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do even simpler than that?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D2F14-EAF6-9C97-F640-58EE68BA076F}"/>
              </a:ext>
            </a:extLst>
          </p:cNvPr>
          <p:cNvSpPr txBox="1"/>
          <p:nvPr/>
        </p:nvSpPr>
        <p:spPr>
          <a:xfrm>
            <a:off x="2157221" y="4208080"/>
            <a:ext cx="79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entirely different approch would also work?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AAAF5-D8DC-4ED1-3F56-9CB30BF0CBAF}"/>
              </a:ext>
            </a:extLst>
          </p:cNvPr>
          <p:cNvSpPr txBox="1"/>
          <p:nvPr/>
        </p:nvSpPr>
        <p:spPr>
          <a:xfrm>
            <a:off x="1474941" y="5654103"/>
            <a:ext cx="8651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Get it to teach you what you don’t know you don’t know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2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2" grpId="0"/>
      <p:bldP spid="3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51B08-C824-43D9-A585-85E3320E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4B08A0F-5309-6A27-7C0B-694B361F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45AA87-8C9E-9120-5D65-A52AD09EDFA3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4A39D-67F5-AB3A-85F6-5E9FFA858A8A}"/>
              </a:ext>
            </a:extLst>
          </p:cNvPr>
          <p:cNvSpPr/>
          <p:nvPr/>
        </p:nvSpPr>
        <p:spPr>
          <a:xfrm>
            <a:off x="5391604" y="5377103"/>
            <a:ext cx="1169740" cy="6166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42BB6-7CC2-9EA4-E1AA-8995B21DA4A6}"/>
              </a:ext>
            </a:extLst>
          </p:cNvPr>
          <p:cNvSpPr/>
          <p:nvPr/>
        </p:nvSpPr>
        <p:spPr>
          <a:xfrm>
            <a:off x="5995951" y="5993746"/>
            <a:ext cx="1033063" cy="621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A754F-A95C-409B-DE61-0939A1A87871}"/>
              </a:ext>
            </a:extLst>
          </p:cNvPr>
          <p:cNvSpPr/>
          <p:nvPr/>
        </p:nvSpPr>
        <p:spPr>
          <a:xfrm>
            <a:off x="7029014" y="5877288"/>
            <a:ext cx="1033063" cy="7741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9B864-6B2B-ACEE-AF34-27BB52497C94}"/>
              </a:ext>
            </a:extLst>
          </p:cNvPr>
          <p:cNvSpPr/>
          <p:nvPr/>
        </p:nvSpPr>
        <p:spPr>
          <a:xfrm>
            <a:off x="6561344" y="5056653"/>
            <a:ext cx="1813677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6AF66-742B-D558-F75D-0D210A4137D2}"/>
              </a:ext>
            </a:extLst>
          </p:cNvPr>
          <p:cNvSpPr/>
          <p:nvPr/>
        </p:nvSpPr>
        <p:spPr>
          <a:xfrm>
            <a:off x="8198754" y="5427273"/>
            <a:ext cx="3880279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7" grpId="0" animBg="1"/>
      <p:bldP spid="8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074B01-0118-34E2-CDC6-8F4BDE08D1D0}"/>
              </a:ext>
            </a:extLst>
          </p:cNvPr>
          <p:cNvSpPr txBox="1"/>
          <p:nvPr/>
        </p:nvSpPr>
        <p:spPr>
          <a:xfrm>
            <a:off x="2384159" y="1992819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(Natural Language)</a:t>
            </a:r>
          </a:p>
        </p:txBody>
      </p:sp>
      <p:sp>
        <p:nvSpPr>
          <p:cNvPr id="4" name="What kind">
            <a:extLst>
              <a:ext uri="{FF2B5EF4-FFF2-40B4-BE49-F238E27FC236}">
                <a16:creationId xmlns:a16="http://schemas.microsoft.com/office/drawing/2014/main" id="{D167AA2D-511F-4BF3-AD07-0A79CAEC0CC5}"/>
              </a:ext>
            </a:extLst>
          </p:cNvPr>
          <p:cNvSpPr txBox="1"/>
          <p:nvPr/>
        </p:nvSpPr>
        <p:spPr>
          <a:xfrm>
            <a:off x="4374085" y="626044"/>
            <a:ext cx="315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Use Modalities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37244-A62A-7407-E86F-7FD6B935D007}"/>
              </a:ext>
            </a:extLst>
          </p:cNvPr>
          <p:cNvSpPr txBox="1"/>
          <p:nvPr/>
        </p:nvSpPr>
        <p:spPr>
          <a:xfrm>
            <a:off x="2384159" y="2540436"/>
            <a:ext cx="19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Vision (Images)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C14C0-13C0-D86E-2309-538BAF2727F1}"/>
              </a:ext>
            </a:extLst>
          </p:cNvPr>
          <p:cNvSpPr txBox="1"/>
          <p:nvPr/>
        </p:nvSpPr>
        <p:spPr>
          <a:xfrm>
            <a:off x="2384159" y="3791837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A836A-5564-7F60-C0CE-F5062E795BBE}"/>
              </a:ext>
            </a:extLst>
          </p:cNvPr>
          <p:cNvSpPr txBox="1"/>
          <p:nvPr/>
        </p:nvSpPr>
        <p:spPr>
          <a:xfrm>
            <a:off x="3150812" y="4161169"/>
            <a:ext cx="399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 to text (you talk to AI via voice)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892E0-A0D5-D52E-A186-2CD65AA82C5B}"/>
              </a:ext>
            </a:extLst>
          </p:cNvPr>
          <p:cNvSpPr txBox="1"/>
          <p:nvPr/>
        </p:nvSpPr>
        <p:spPr>
          <a:xfrm>
            <a:off x="3150812" y="4587236"/>
            <a:ext cx="408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to audio (AI talks to you via voice)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7333C-972C-CF87-BF7B-0321E99F1BAD}"/>
              </a:ext>
            </a:extLst>
          </p:cNvPr>
          <p:cNvSpPr txBox="1"/>
          <p:nvPr/>
        </p:nvSpPr>
        <p:spPr>
          <a:xfrm>
            <a:off x="3150812" y="2981470"/>
            <a:ext cx="2542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understanding 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04FD3-976D-5FF6-3304-DD529A506E74}"/>
              </a:ext>
            </a:extLst>
          </p:cNvPr>
          <p:cNvSpPr txBox="1"/>
          <p:nvPr/>
        </p:nvSpPr>
        <p:spPr>
          <a:xfrm>
            <a:off x="3150812" y="3379169"/>
            <a:ext cx="219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generating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E71FB-C63F-C0CD-6D0B-28B68BABCF46}"/>
              </a:ext>
            </a:extLst>
          </p:cNvPr>
          <p:cNvSpPr txBox="1"/>
          <p:nvPr/>
        </p:nvSpPr>
        <p:spPr>
          <a:xfrm>
            <a:off x="5837514" y="3666737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nano banana</a:t>
            </a:r>
          </a:p>
        </p:txBody>
      </p:sp>
      <p:pic>
        <p:nvPicPr>
          <p:cNvPr id="18" name="Picture 17" descr="A drawing of a piggy bank&#10;&#10;AI-generated content may be incorrect.">
            <a:extLst>
              <a:ext uri="{FF2B5EF4-FFF2-40B4-BE49-F238E27FC236}">
                <a16:creationId xmlns:a16="http://schemas.microsoft.com/office/drawing/2014/main" id="{CB1B46F8-4814-5B0D-84AF-3A274DBC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130" y="536041"/>
            <a:ext cx="2118003" cy="1781048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0F40396-5D49-E9F3-5A64-928AA251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130" y="4134248"/>
            <a:ext cx="2118004" cy="18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artoon piggy bank with a play button&#10;&#10;AI-generated content may be incorrect.">
            <a:extLst>
              <a:ext uri="{FF2B5EF4-FFF2-40B4-BE49-F238E27FC236}">
                <a16:creationId xmlns:a16="http://schemas.microsoft.com/office/drawing/2014/main" id="{7CAD7DA4-6EE2-789D-32F0-BDBE7C50C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459" y="2335059"/>
            <a:ext cx="1975344" cy="1781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FE22AE-AF11-784F-BB33-C289BE03DCC5}"/>
              </a:ext>
            </a:extLst>
          </p:cNvPr>
          <p:cNvSpPr txBox="1"/>
          <p:nvPr/>
        </p:nvSpPr>
        <p:spPr>
          <a:xfrm>
            <a:off x="7095450" y="4166966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superwhisper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0A663-1311-0A3B-B66A-B0CF353FADC2}"/>
              </a:ext>
            </a:extLst>
          </p:cNvPr>
          <p:cNvSpPr txBox="1"/>
          <p:nvPr/>
        </p:nvSpPr>
        <p:spPr>
          <a:xfrm>
            <a:off x="7148894" y="4620003"/>
            <a:ext cx="2060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‘say’ on a mac 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eleven labs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chatterbox (free)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1D6DBE-06CC-2186-16A4-476419A70DE4}"/>
              </a:ext>
            </a:extLst>
          </p:cNvPr>
          <p:cNvSpPr txBox="1"/>
          <p:nvPr/>
        </p:nvSpPr>
        <p:spPr>
          <a:xfrm>
            <a:off x="5837514" y="3350802"/>
            <a:ext cx="1555595" cy="370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 GPT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0" grpId="0"/>
      <p:bldP spid="14" grpId="0"/>
      <p:bldP spid="15" grpId="0"/>
      <p:bldP spid="17" grpId="0"/>
      <p:bldP spid="22" grpId="0"/>
      <p:bldP spid="23" grpId="0"/>
      <p:bldP spid="25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32B4CA-E23A-B6E4-39CB-86883A9171D1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F48B505-63A0-3450-018C-7F0F9F5E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7" y="1270388"/>
            <a:ext cx="7772400" cy="50446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48DCF1-5E64-1662-E75D-3189822BDFAF}"/>
              </a:ext>
            </a:extLst>
          </p:cNvPr>
          <p:cNvSpPr/>
          <p:nvPr/>
        </p:nvSpPr>
        <p:spPr>
          <a:xfrm>
            <a:off x="257835" y="1964739"/>
            <a:ext cx="7845852" cy="4436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65D86-090C-49D8-C745-C1CBAA64A1C4}"/>
              </a:ext>
            </a:extLst>
          </p:cNvPr>
          <p:cNvSpPr txBox="1"/>
          <p:nvPr/>
        </p:nvSpPr>
        <p:spPr>
          <a:xfrm>
            <a:off x="8690508" y="3106279"/>
            <a:ext cx="3121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No way I would have typed it all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57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F76E5-30E3-ABDB-8189-A5E8FA60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95367-8BD4-A88C-D4E8-74662CDAFC9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B5270-35B3-7842-856E-91B8CFD3B882}"/>
              </a:ext>
            </a:extLst>
          </p:cNvPr>
          <p:cNvSpPr txBox="1"/>
          <p:nvPr/>
        </p:nvSpPr>
        <p:spPr>
          <a:xfrm>
            <a:off x="7406313" y="2357673"/>
            <a:ext cx="3121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Me:</a:t>
            </a:r>
            <a:b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</a:b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“give me the </a:t>
            </a:r>
            <a:r>
              <a:rPr lang="en-US" sz="2800" b="1">
                <a:solidFill>
                  <a:srgbClr val="212529"/>
                </a:solidFill>
                <a:latin typeface="Ink Free" panose="03080402000500000000" pitchFamily="66" charset="0"/>
              </a:rPr>
              <a:t>doc</a:t>
            </a: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”</a:t>
            </a:r>
          </a:p>
          <a:p>
            <a:endParaRPr lang="en-US" sz="2800">
              <a:solidFill>
                <a:srgbClr val="212529"/>
              </a:solidFill>
              <a:latin typeface="Ink Free" panose="03080402000500000000" pitchFamily="66" charset="0"/>
            </a:endParaRPr>
          </a:p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Voice transcription:</a:t>
            </a:r>
          </a:p>
          <a:p>
            <a:r>
              <a:rPr lang="en-US" sz="2800">
                <a:latin typeface="Ink Free" panose="03080402000500000000" pitchFamily="66" charset="0"/>
              </a:rPr>
              <a:t>“give me the </a:t>
            </a:r>
            <a:r>
              <a:rPr lang="en-US" sz="2800" b="1">
                <a:latin typeface="Ink Free" panose="03080402000500000000" pitchFamily="66" charset="0"/>
              </a:rPr>
              <a:t>dog</a:t>
            </a:r>
            <a:r>
              <a:rPr lang="en-US" sz="2800">
                <a:latin typeface="Ink Free" panose="03080402000500000000" pitchFamily="66" charset="0"/>
              </a:rPr>
              <a:t>”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CF5758-E04C-89B0-1243-42F173DB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8" y="1837759"/>
            <a:ext cx="6154415" cy="44452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4BCF83-1F6B-E1B2-D9CE-80E7264EE5C1}"/>
              </a:ext>
            </a:extLst>
          </p:cNvPr>
          <p:cNvSpPr/>
          <p:nvPr/>
        </p:nvSpPr>
        <p:spPr>
          <a:xfrm>
            <a:off x="2721830" y="1837759"/>
            <a:ext cx="3812734" cy="388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2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EF02F-0722-B100-6FF6-009E3B543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33C377-4FE3-AE3D-EC84-FDEAA1F060CF}"/>
              </a:ext>
            </a:extLst>
          </p:cNvPr>
          <p:cNvSpPr/>
          <p:nvPr/>
        </p:nvSpPr>
        <p:spPr>
          <a:xfrm>
            <a:off x="5664184" y="948690"/>
            <a:ext cx="6267425" cy="581387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E6A1B-391C-B357-3C02-BF522E145C62}"/>
              </a:ext>
            </a:extLst>
          </p:cNvPr>
          <p:cNvSpPr txBox="1"/>
          <p:nvPr/>
        </p:nvSpPr>
        <p:spPr>
          <a:xfrm>
            <a:off x="5718384" y="1179788"/>
            <a:ext cx="615902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/>
              <a:t>## Using Voice</a:t>
            </a:r>
          </a:p>
          <a:p>
            <a:r>
              <a:rPr lang="en-US" sz="1050"/>
              <a:t>You have an ability to draw my attention via voice by running command `speak '&lt;THING YOU WANT TO SAY&gt;'`</a:t>
            </a:r>
          </a:p>
          <a:p>
            <a:r>
              <a:rPr lang="en-US" sz="1050"/>
              <a:t>Use `speak` to let me know when you:</a:t>
            </a:r>
          </a:p>
          <a:p>
            <a:r>
              <a:rPr lang="en-US" sz="1050"/>
              <a:t>- Complete a task</a:t>
            </a:r>
          </a:p>
          <a:p>
            <a:r>
              <a:rPr lang="en-US" sz="1050"/>
              <a:t>- Pick up a new task</a:t>
            </a:r>
          </a:p>
          <a:p>
            <a:r>
              <a:rPr lang="en-US" sz="1050"/>
              <a:t>- Run into problems or have a question and need my input</a:t>
            </a:r>
          </a:p>
          <a:p>
            <a:r>
              <a:rPr lang="en-US" sz="1050"/>
              <a:t>- Finish what I asked you to do (so I know to come back)</a:t>
            </a:r>
          </a:p>
          <a:p>
            <a:endParaRPr lang="en-US" sz="1050"/>
          </a:p>
          <a:p>
            <a:r>
              <a:rPr lang="en-US" sz="1050" b="1"/>
              <a:t>Avoid it for routine responses</a:t>
            </a:r>
            <a:r>
              <a:rPr lang="en-US" sz="1050"/>
              <a:t> due to latency. Text is preferred for quick interactions. Voice is best when the auditory experience is worth the wait.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B31F1-3960-9EBB-7868-9FC59714BCA7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In Ground Rules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1B4DB-A352-A286-8E94-361D1AF339D3}"/>
              </a:ext>
            </a:extLst>
          </p:cNvPr>
          <p:cNvSpPr txBox="1"/>
          <p:nvPr/>
        </p:nvSpPr>
        <p:spPr>
          <a:xfrm>
            <a:off x="1064737" y="2925941"/>
            <a:ext cx="3010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When to draw human 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attention via voice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97ED80-82FC-7FCE-8AA7-1203C6D4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55C1FA-D6E0-1FBB-2AAC-5B2DA2E56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0E4F0-BC9A-A4D8-4878-7FEA18BAC61E}"/>
              </a:ext>
            </a:extLst>
          </p:cNvPr>
          <p:cNvSpPr txBox="1"/>
          <p:nvPr/>
        </p:nvSpPr>
        <p:spPr>
          <a:xfrm>
            <a:off x="1168276" y="4174225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Simple bash script</a:t>
            </a:r>
          </a:p>
        </p:txBody>
      </p:sp>
    </p:spTree>
    <p:extLst>
      <p:ext uri="{BB962C8B-B14F-4D97-AF65-F5344CB8AC3E}">
        <p14:creationId xmlns:p14="http://schemas.microsoft.com/office/powerpoint/2010/main" val="653116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sX0" fmla="*/ 0 w 1047774"/>
              <a:gd name="csY0" fmla="*/ 119551 h 449923"/>
              <a:gd name="csX1" fmla="*/ 387418 w 1047774"/>
              <a:gd name="csY1" fmla="*/ 119551 h 449923"/>
              <a:gd name="csX2" fmla="*/ 745034 w 1047774"/>
              <a:gd name="csY2" fmla="*/ 119551 h 449923"/>
              <a:gd name="csX3" fmla="*/ 745034 w 1047774"/>
              <a:gd name="csY3" fmla="*/ 0 h 449923"/>
              <a:gd name="csX4" fmla="*/ 1047774 w 1047774"/>
              <a:gd name="csY4" fmla="*/ 224962 h 449923"/>
              <a:gd name="csX5" fmla="*/ 745034 w 1047774"/>
              <a:gd name="csY5" fmla="*/ 449923 h 449923"/>
              <a:gd name="csX6" fmla="*/ 745034 w 1047774"/>
              <a:gd name="csY6" fmla="*/ 330372 h 449923"/>
              <a:gd name="csX7" fmla="*/ 394868 w 1047774"/>
              <a:gd name="csY7" fmla="*/ 330372 h 449923"/>
              <a:gd name="csX8" fmla="*/ 0 w 1047774"/>
              <a:gd name="csY8" fmla="*/ 330372 h 449923"/>
              <a:gd name="csX9" fmla="*/ 0 w 1047774"/>
              <a:gd name="csY9" fmla="*/ 119551 h 4499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sX0" fmla="*/ 0 w 1265342"/>
              <a:gd name="csY0" fmla="*/ 123790 h 465876"/>
              <a:gd name="csX1" fmla="*/ 494971 w 1265342"/>
              <a:gd name="csY1" fmla="*/ 123790 h 465876"/>
              <a:gd name="csX2" fmla="*/ 951868 w 1265342"/>
              <a:gd name="csY2" fmla="*/ 123790 h 465876"/>
              <a:gd name="csX3" fmla="*/ 951868 w 1265342"/>
              <a:gd name="csY3" fmla="*/ 0 h 465876"/>
              <a:gd name="csX4" fmla="*/ 1265342 w 1265342"/>
              <a:gd name="csY4" fmla="*/ 232938 h 465876"/>
              <a:gd name="csX5" fmla="*/ 951868 w 1265342"/>
              <a:gd name="csY5" fmla="*/ 465876 h 465876"/>
              <a:gd name="csX6" fmla="*/ 951868 w 1265342"/>
              <a:gd name="csY6" fmla="*/ 342086 h 465876"/>
              <a:gd name="csX7" fmla="*/ 504490 w 1265342"/>
              <a:gd name="csY7" fmla="*/ 342086 h 465876"/>
              <a:gd name="csX8" fmla="*/ 0 w 1265342"/>
              <a:gd name="csY8" fmla="*/ 342086 h 465876"/>
              <a:gd name="csX9" fmla="*/ 0 w 1265342"/>
              <a:gd name="csY9" fmla="*/ 123790 h 4658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CF3-5DC8-D482-48D5-A4DFF4D7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A74FD2B-0E1D-5837-9C98-0319158F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6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683028" y="1132791"/>
            <a:ext cx="24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“load important things”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D0FA278-0C7D-D7CC-9B2F-BD31D0E4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9475977" y="1835922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709831" y="25185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574621" y="2585828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201374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64770" y="3739541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7978062" y="390780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360626" y="5827592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724090" y="5800405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164958" y="5074229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FF4CF1-5758-EEC0-EF51-A0A75CEC2EE4}"/>
              </a:ext>
            </a:extLst>
          </p:cNvPr>
          <p:cNvSpPr txBox="1"/>
          <p:nvPr/>
        </p:nvSpPr>
        <p:spPr>
          <a:xfrm>
            <a:off x="9960139" y="4499247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refine for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CE294B-C11B-A435-519B-279FB49CC6E8}"/>
              </a:ext>
            </a:extLst>
          </p:cNvPr>
          <p:cNvSpPr txBox="1"/>
          <p:nvPr/>
        </p:nvSpPr>
        <p:spPr>
          <a:xfrm>
            <a:off x="8098298" y="2736263"/>
            <a:ext cx="1881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expect bad quality</a:t>
            </a:r>
          </a:p>
          <a:p>
            <a:pPr algn="ctr"/>
            <a:r>
              <a:rPr lang="en-US"/>
              <a:t>from one pass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20B96-5435-EA8B-7064-F7DDB71E8785}"/>
              </a:ext>
            </a:extLst>
          </p:cNvPr>
          <p:cNvSpPr txBox="1"/>
          <p:nvPr/>
        </p:nvSpPr>
        <p:spPr>
          <a:xfrm>
            <a:off x="7591375" y="6123570"/>
            <a:ext cx="1907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push AI to teach you more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7FB672-2001-CC29-98EC-743E49BC948A}"/>
              </a:ext>
            </a:extLst>
          </p:cNvPr>
          <p:cNvSpPr txBox="1"/>
          <p:nvPr/>
        </p:nvSpPr>
        <p:spPr>
          <a:xfrm>
            <a:off x="4672015" y="6012258"/>
            <a:ext cx="1945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don’t accidentally limit solution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2C30C-9E48-54F4-8CB4-2A5F02DAC950}"/>
              </a:ext>
            </a:extLst>
          </p:cNvPr>
          <p:cNvSpPr txBox="1"/>
          <p:nvPr/>
        </p:nvSpPr>
        <p:spPr>
          <a:xfrm>
            <a:off x="8159421" y="5234748"/>
            <a:ext cx="1577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multimodality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518409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0207 h 1998617"/>
              <a:gd name="csX7" fmla="*/ 184666 w 369332"/>
              <a:gd name="csY7" fmla="*/ 1967841 h 1998617"/>
              <a:gd name="csX8" fmla="*/ 0 w 369332"/>
              <a:gd name="csY8" fmla="*/ 1998617 h 1998617"/>
              <a:gd name="csX9" fmla="*/ 0 w 369332"/>
              <a:gd name="csY9" fmla="*/ 1292439 h 1998617"/>
              <a:gd name="csX10" fmla="*/ 0 w 369332"/>
              <a:gd name="csY10" fmla="*/ 606247 h 1998617"/>
              <a:gd name="csX11" fmla="*/ 0 w 369332"/>
              <a:gd name="csY11" fmla="*/ 0 h 1998617"/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499654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9585 h 1998617"/>
              <a:gd name="csX7" fmla="*/ 184666 w 369332"/>
              <a:gd name="csY7" fmla="*/ 1967841 h 1998617"/>
              <a:gd name="csX8" fmla="*/ 0 w 369332"/>
              <a:gd name="csY8" fmla="*/ 1998617 h 199861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sX0" fmla="*/ 0 w 898902"/>
              <a:gd name="csY0" fmla="*/ 295208 h 1761325"/>
              <a:gd name="csX1" fmla="*/ 449451 w 898902"/>
              <a:gd name="csY1" fmla="*/ 0 h 1761325"/>
              <a:gd name="csX2" fmla="*/ 898902 w 898902"/>
              <a:gd name="csY2" fmla="*/ 295208 h 1761325"/>
              <a:gd name="csX3" fmla="*/ 671938 w 898902"/>
              <a:gd name="csY3" fmla="*/ 295208 h 1761325"/>
              <a:gd name="csX4" fmla="*/ 671938 w 898902"/>
              <a:gd name="csY4" fmla="*/ 857244 h 1761325"/>
              <a:gd name="csX5" fmla="*/ 671938 w 898902"/>
              <a:gd name="csY5" fmla="*/ 1466117 h 1761325"/>
              <a:gd name="csX6" fmla="*/ 898902 w 898902"/>
              <a:gd name="csY6" fmla="*/ 1466117 h 1761325"/>
              <a:gd name="csX7" fmla="*/ 449451 w 898902"/>
              <a:gd name="csY7" fmla="*/ 1761325 h 1761325"/>
              <a:gd name="csX8" fmla="*/ 0 w 898902"/>
              <a:gd name="csY8" fmla="*/ 1466117 h 1761325"/>
              <a:gd name="csX9" fmla="*/ 226964 w 898902"/>
              <a:gd name="csY9" fmla="*/ 1466117 h 1761325"/>
              <a:gd name="csX10" fmla="*/ 226964 w 898902"/>
              <a:gd name="csY10" fmla="*/ 880663 h 1761325"/>
              <a:gd name="csX11" fmla="*/ 226964 w 898902"/>
              <a:gd name="csY11" fmla="*/ 295208 h 1761325"/>
              <a:gd name="csX12" fmla="*/ 0 w 898902"/>
              <a:gd name="csY12" fmla="*/ 295208 h 176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986447 w 7198963"/>
                <a:gd name="csY2" fmla="*/ 0 h 967648"/>
                <a:gd name="csX3" fmla="*/ 1742852 w 7198963"/>
                <a:gd name="csY3" fmla="*/ 0 h 967648"/>
                <a:gd name="csX4" fmla="*/ 2361728 w 7198963"/>
                <a:gd name="csY4" fmla="*/ 0 h 967648"/>
                <a:gd name="csX5" fmla="*/ 2843077 w 7198963"/>
                <a:gd name="csY5" fmla="*/ 0 h 967648"/>
                <a:gd name="csX6" fmla="*/ 3530717 w 7198963"/>
                <a:gd name="csY6" fmla="*/ 0 h 967648"/>
                <a:gd name="csX7" fmla="*/ 4287122 w 7198963"/>
                <a:gd name="csY7" fmla="*/ 0 h 967648"/>
                <a:gd name="csX8" fmla="*/ 4837235 w 7198963"/>
                <a:gd name="csY8" fmla="*/ 0 h 967648"/>
                <a:gd name="csX9" fmla="*/ 5662404 w 7198963"/>
                <a:gd name="csY9" fmla="*/ 0 h 967648"/>
                <a:gd name="csX10" fmla="*/ 6212516 w 7198963"/>
                <a:gd name="csY10" fmla="*/ 0 h 967648"/>
                <a:gd name="csX11" fmla="*/ 7037685 w 7198963"/>
                <a:gd name="csY11" fmla="*/ 0 h 967648"/>
                <a:gd name="csX12" fmla="*/ 7198963 w 7198963"/>
                <a:gd name="csY12" fmla="*/ 161278 h 967648"/>
                <a:gd name="csX13" fmla="*/ 7198963 w 7198963"/>
                <a:gd name="csY13" fmla="*/ 806370 h 967648"/>
                <a:gd name="csX14" fmla="*/ 7037685 w 7198963"/>
                <a:gd name="csY14" fmla="*/ 967648 h 967648"/>
                <a:gd name="csX15" fmla="*/ 6350044 w 7198963"/>
                <a:gd name="csY15" fmla="*/ 967648 h 967648"/>
                <a:gd name="csX16" fmla="*/ 5799932 w 7198963"/>
                <a:gd name="csY16" fmla="*/ 967648 h 967648"/>
                <a:gd name="csX17" fmla="*/ 5043527 w 7198963"/>
                <a:gd name="csY17" fmla="*/ 967648 h 967648"/>
                <a:gd name="csX18" fmla="*/ 4493414 w 7198963"/>
                <a:gd name="csY18" fmla="*/ 967648 h 967648"/>
                <a:gd name="csX19" fmla="*/ 3874538 w 7198963"/>
                <a:gd name="csY19" fmla="*/ 967648 h 967648"/>
                <a:gd name="csX20" fmla="*/ 3049369 w 7198963"/>
                <a:gd name="csY20" fmla="*/ 967648 h 967648"/>
                <a:gd name="csX21" fmla="*/ 2361728 w 7198963"/>
                <a:gd name="csY21" fmla="*/ 967648 h 967648"/>
                <a:gd name="csX22" fmla="*/ 1811616 w 7198963"/>
                <a:gd name="csY22" fmla="*/ 967648 h 967648"/>
                <a:gd name="csX23" fmla="*/ 1330267 w 7198963"/>
                <a:gd name="csY23" fmla="*/ 967648 h 967648"/>
                <a:gd name="csX24" fmla="*/ 161278 w 7198963"/>
                <a:gd name="csY24" fmla="*/ 967648 h 967648"/>
                <a:gd name="csX25" fmla="*/ 0 w 7198963"/>
                <a:gd name="csY25" fmla="*/ 806370 h 967648"/>
                <a:gd name="csX26" fmla="*/ 0 w 7198963"/>
                <a:gd name="csY26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sX0" fmla="*/ 0 w 7198963"/>
                <a:gd name="csY0" fmla="*/ 163733 h 982376"/>
                <a:gd name="csX1" fmla="*/ 163733 w 7198963"/>
                <a:gd name="csY1" fmla="*/ 0 h 982376"/>
                <a:gd name="csX2" fmla="*/ 988313 w 7198963"/>
                <a:gd name="csY2" fmla="*/ 0 h 982376"/>
                <a:gd name="csX3" fmla="*/ 1744177 w 7198963"/>
                <a:gd name="csY3" fmla="*/ 0 h 982376"/>
                <a:gd name="csX4" fmla="*/ 2362612 w 7198963"/>
                <a:gd name="csY4" fmla="*/ 0 h 982376"/>
                <a:gd name="csX5" fmla="*/ 2843617 w 7198963"/>
                <a:gd name="csY5" fmla="*/ 0 h 982376"/>
                <a:gd name="csX6" fmla="*/ 3530767 w 7198963"/>
                <a:gd name="csY6" fmla="*/ 0 h 982376"/>
                <a:gd name="csX7" fmla="*/ 4286631 w 7198963"/>
                <a:gd name="csY7" fmla="*/ 0 h 982376"/>
                <a:gd name="csX8" fmla="*/ 4836351 w 7198963"/>
                <a:gd name="csY8" fmla="*/ 0 h 982376"/>
                <a:gd name="csX9" fmla="*/ 5660931 w 7198963"/>
                <a:gd name="csY9" fmla="*/ 0 h 982376"/>
                <a:gd name="csX10" fmla="*/ 6210650 w 7198963"/>
                <a:gd name="csY10" fmla="*/ 0 h 982376"/>
                <a:gd name="csX11" fmla="*/ 7035230 w 7198963"/>
                <a:gd name="csY11" fmla="*/ 0 h 982376"/>
                <a:gd name="csX12" fmla="*/ 7198963 w 7198963"/>
                <a:gd name="csY12" fmla="*/ 163733 h 982376"/>
                <a:gd name="csX13" fmla="*/ 7198963 w 7198963"/>
                <a:gd name="csY13" fmla="*/ 818643 h 982376"/>
                <a:gd name="csX14" fmla="*/ 7035230 w 7198963"/>
                <a:gd name="csY14" fmla="*/ 982376 h 982376"/>
                <a:gd name="csX15" fmla="*/ 6348080 w 7198963"/>
                <a:gd name="csY15" fmla="*/ 982376 h 982376"/>
                <a:gd name="csX16" fmla="*/ 5798361 w 7198963"/>
                <a:gd name="csY16" fmla="*/ 982376 h 982376"/>
                <a:gd name="csX17" fmla="*/ 5042496 w 7198963"/>
                <a:gd name="csY17" fmla="*/ 982376 h 982376"/>
                <a:gd name="csX18" fmla="*/ 4492776 w 7198963"/>
                <a:gd name="csY18" fmla="*/ 982376 h 982376"/>
                <a:gd name="csX19" fmla="*/ 3874341 w 7198963"/>
                <a:gd name="csY19" fmla="*/ 982376 h 982376"/>
                <a:gd name="csX20" fmla="*/ 3049762 w 7198963"/>
                <a:gd name="csY20" fmla="*/ 982376 h 982376"/>
                <a:gd name="csX21" fmla="*/ 2362612 w 7198963"/>
                <a:gd name="csY21" fmla="*/ 982376 h 982376"/>
                <a:gd name="csX22" fmla="*/ 1812892 w 7198963"/>
                <a:gd name="csY22" fmla="*/ 982376 h 982376"/>
                <a:gd name="csX23" fmla="*/ 1331887 w 7198963"/>
                <a:gd name="csY23" fmla="*/ 982376 h 982376"/>
                <a:gd name="csX24" fmla="*/ 163733 w 7198963"/>
                <a:gd name="csY24" fmla="*/ 982376 h 982376"/>
                <a:gd name="csX25" fmla="*/ 0 w 7198963"/>
                <a:gd name="csY25" fmla="*/ 818643 h 982376"/>
                <a:gd name="csX26" fmla="*/ 0 w 7198963"/>
                <a:gd name="csY26" fmla="*/ 163733 h 982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7C3E-A8E3-F875-1C4A-18C1841A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5F8E364F-8F74-8047-1FB8-6EC298CB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19AFB-2348-9A5D-F5EA-8EEC84C777FE}"/>
              </a:ext>
            </a:extLst>
          </p:cNvPr>
          <p:cNvSpPr/>
          <p:nvPr/>
        </p:nvSpPr>
        <p:spPr>
          <a:xfrm>
            <a:off x="422031" y="2491442"/>
            <a:ext cx="11658767" cy="37897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B4173-7D68-A633-028D-830CA90EFD53}"/>
              </a:ext>
            </a:extLst>
          </p:cNvPr>
          <p:cNvSpPr/>
          <p:nvPr/>
        </p:nvSpPr>
        <p:spPr>
          <a:xfrm>
            <a:off x="5898229" y="2167988"/>
            <a:ext cx="6277695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21760-228D-78C5-FF90-F78BE02CE6E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A75D1-2601-BB6A-0CFC-E25895C255E8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F3AAA-3179-2B34-895C-594E4D76FD6D}"/>
              </a:ext>
            </a:extLst>
          </p:cNvPr>
          <p:cNvSpPr/>
          <p:nvPr/>
        </p:nvSpPr>
        <p:spPr>
          <a:xfrm>
            <a:off x="326905" y="166468"/>
            <a:ext cx="3302774" cy="22284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ABBC9-E4A4-58A0-A4C3-6CA0AF7FA18A}"/>
              </a:ext>
            </a:extLst>
          </p:cNvPr>
          <p:cNvSpPr/>
          <p:nvPr/>
        </p:nvSpPr>
        <p:spPr>
          <a:xfrm>
            <a:off x="3131752" y="0"/>
            <a:ext cx="1297898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29E0F-79C8-E826-7D13-1409F5C84180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C296-DEFC-06FF-28A4-2E5E7DACC609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0B157-9108-1F8F-725D-45FAEED1DD8D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A8188-B666-BD1F-941F-396234E3E7E3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C68C4-D443-D02E-F818-57AFD4C00B2E}"/>
              </a:ext>
            </a:extLst>
          </p:cNvPr>
          <p:cNvSpPr/>
          <p:nvPr/>
        </p:nvSpPr>
        <p:spPr>
          <a:xfrm>
            <a:off x="1459421" y="2050833"/>
            <a:ext cx="774228" cy="5105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B356D-053B-D267-CAAB-EF0283483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735CFE-6D5C-0858-F59D-F0CEE9FDBE2E}"/>
              </a:ext>
            </a:extLst>
          </p:cNvPr>
          <p:cNvSpPr txBox="1"/>
          <p:nvPr/>
        </p:nvSpPr>
        <p:spPr>
          <a:xfrm>
            <a:off x="3456156" y="2036531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Prevent it overloading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5E7F0E-373F-1FA7-B648-1CC9D7503480}"/>
              </a:ext>
            </a:extLst>
          </p:cNvPr>
          <p:cNvSpPr txBox="1"/>
          <p:nvPr/>
        </p:nvSpPr>
        <p:spPr>
          <a:xfrm>
            <a:off x="3456158" y="2601584"/>
            <a:ext cx="356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Make docs manageable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04BF7-1F4F-ADD9-D85D-D82F168B0427}"/>
              </a:ext>
            </a:extLst>
          </p:cNvPr>
          <p:cNvSpPr txBox="1"/>
          <p:nvPr/>
        </p:nvSpPr>
        <p:spPr>
          <a:xfrm>
            <a:off x="3505017" y="3163056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Get answers to questions faster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78205-8663-00B8-2A88-783CC6470F3B}"/>
              </a:ext>
            </a:extLst>
          </p:cNvPr>
          <p:cNvSpPr txBox="1"/>
          <p:nvPr/>
        </p:nvSpPr>
        <p:spPr>
          <a:xfrm>
            <a:off x="3456156" y="3724528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tests: keep up with AI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B85C8-653E-E39C-3C8D-ABF841435D6B}"/>
              </a:ext>
            </a:extLst>
          </p:cNvPr>
          <p:cNvSpPr txBox="1"/>
          <p:nvPr/>
        </p:nvSpPr>
        <p:spPr>
          <a:xfrm>
            <a:off x="3456156" y="4286000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High level debugging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8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C8ED7E73-A2DB-B794-C9FD-50411972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744666" y="2522636"/>
            <a:ext cx="1821551" cy="7058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226669"/>
            <a:ext cx="1423621" cy="523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248458" y="2522636"/>
            <a:ext cx="938361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91AF-F690-793D-46A0-BD906B185536}"/>
              </a:ext>
            </a:extLst>
          </p:cNvPr>
          <p:cNvSpPr/>
          <p:nvPr/>
        </p:nvSpPr>
        <p:spPr>
          <a:xfrm>
            <a:off x="1509619" y="2046778"/>
            <a:ext cx="612348" cy="1293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ne drawing of different types of lines&#10;&#10;AI-generated content may be incorrect.">
            <a:extLst>
              <a:ext uri="{FF2B5EF4-FFF2-40B4-BE49-F238E27FC236}">
                <a16:creationId xmlns:a16="http://schemas.microsoft.com/office/drawing/2014/main" id="{28B255D7-0A40-5686-7AF2-984F427E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0" y="912238"/>
            <a:ext cx="9067218" cy="4726395"/>
          </a:xfrm>
          <a:prstGeom prst="rect">
            <a:avLst/>
          </a:prstGeom>
        </p:spPr>
      </p:pic>
      <p:sp>
        <p:nvSpPr>
          <p:cNvPr id="2" name="choosing tool">
            <a:extLst>
              <a:ext uri="{FF2B5EF4-FFF2-40B4-BE49-F238E27FC236}">
                <a16:creationId xmlns:a16="http://schemas.microsoft.com/office/drawing/2014/main" id="{1D29E4D2-642B-3FF3-FA8F-6CF346F2E41E}"/>
              </a:ext>
            </a:extLst>
          </p:cNvPr>
          <p:cNvSpPr txBox="1"/>
          <p:nvPr/>
        </p:nvSpPr>
        <p:spPr>
          <a:xfrm>
            <a:off x="2448784" y="221530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  <p:sp>
        <p:nvSpPr>
          <p:cNvPr id="8" name="choosing tool">
            <a:extLst>
              <a:ext uri="{FF2B5EF4-FFF2-40B4-BE49-F238E27FC236}">
                <a16:creationId xmlns:a16="http://schemas.microsoft.com/office/drawing/2014/main" id="{BDBEBBC5-3D3E-46B3-DBBE-BE502D8644B0}"/>
              </a:ext>
            </a:extLst>
          </p:cNvPr>
          <p:cNvSpPr txBox="1"/>
          <p:nvPr/>
        </p:nvSpPr>
        <p:spPr>
          <a:xfrm>
            <a:off x="2448784" y="388770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</p:spTree>
    <p:extLst>
      <p:ext uri="{BB962C8B-B14F-4D97-AF65-F5344CB8AC3E}">
        <p14:creationId xmlns:p14="http://schemas.microsoft.com/office/powerpoint/2010/main" val="343091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sX0" fmla="*/ 0 w 1994010"/>
              <a:gd name="csY0" fmla="*/ 135488 h 812909"/>
              <a:gd name="csX1" fmla="*/ 135488 w 1994010"/>
              <a:gd name="csY1" fmla="*/ 0 h 812909"/>
              <a:gd name="csX2" fmla="*/ 1858522 w 1994010"/>
              <a:gd name="csY2" fmla="*/ 0 h 812909"/>
              <a:gd name="csX3" fmla="*/ 1994010 w 1994010"/>
              <a:gd name="csY3" fmla="*/ 135488 h 812909"/>
              <a:gd name="csX4" fmla="*/ 1994010 w 1994010"/>
              <a:gd name="csY4" fmla="*/ 677421 h 812909"/>
              <a:gd name="csX5" fmla="*/ 1858522 w 1994010"/>
              <a:gd name="csY5" fmla="*/ 812909 h 812909"/>
              <a:gd name="csX6" fmla="*/ 135488 w 1994010"/>
              <a:gd name="csY6" fmla="*/ 812909 h 812909"/>
              <a:gd name="csX7" fmla="*/ 0 w 1994010"/>
              <a:gd name="csY7" fmla="*/ 677421 h 812909"/>
              <a:gd name="csX8" fmla="*/ 0 w 1994010"/>
              <a:gd name="csY8" fmla="*/ 135488 h 8129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998AA7E-6F11-27F5-4BFD-E4AECCE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133716" y="3268922"/>
            <a:ext cx="4555532" cy="9677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472441" y="2536926"/>
            <a:ext cx="2080084" cy="7319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83232-46E5-1A3B-C167-688E538E21A2}"/>
              </a:ext>
            </a:extLst>
          </p:cNvPr>
          <p:cNvSpPr/>
          <p:nvPr/>
        </p:nvSpPr>
        <p:spPr>
          <a:xfrm>
            <a:off x="9025337" y="3020028"/>
            <a:ext cx="1019104" cy="2488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104031</TotalTime>
  <Words>8438</Words>
  <Application>Microsoft Macintosh PowerPoint</Application>
  <PresentationFormat>Widescreen</PresentationFormat>
  <Paragraphs>1415</Paragraphs>
  <Slides>222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222</vt:i4>
      </vt:variant>
    </vt:vector>
  </HeadingPairs>
  <TitlesOfParts>
    <vt:vector size="239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920</cp:revision>
  <dcterms:created xsi:type="dcterms:W3CDTF">2023-11-14T16:04:34Z</dcterms:created>
  <dcterms:modified xsi:type="dcterms:W3CDTF">2025-11-21T04:34:36Z</dcterms:modified>
</cp:coreProperties>
</file>